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7" r:id="rId2"/>
    <p:sldId id="259" r:id="rId3"/>
    <p:sldId id="262" r:id="rId4"/>
    <p:sldId id="263" r:id="rId5"/>
    <p:sldId id="265" r:id="rId6"/>
    <p:sldId id="268" r:id="rId7"/>
    <p:sldId id="269" r:id="rId8"/>
    <p:sldId id="270" r:id="rId9"/>
    <p:sldId id="271" r:id="rId10"/>
    <p:sldId id="272" r:id="rId11"/>
    <p:sldId id="273" r:id="rId12"/>
    <p:sldId id="274" r:id="rId13"/>
    <p:sldId id="332" r:id="rId14"/>
    <p:sldId id="275" r:id="rId15"/>
    <p:sldId id="276" r:id="rId16"/>
    <p:sldId id="277" r:id="rId17"/>
    <p:sldId id="278" r:id="rId18"/>
    <p:sldId id="294" r:id="rId19"/>
    <p:sldId id="295" r:id="rId20"/>
    <p:sldId id="296" r:id="rId21"/>
    <p:sldId id="298" r:id="rId22"/>
    <p:sldId id="299" r:id="rId23"/>
    <p:sldId id="300" r:id="rId24"/>
    <p:sldId id="328" r:id="rId25"/>
    <p:sldId id="329" r:id="rId26"/>
    <p:sldId id="305" r:id="rId27"/>
    <p:sldId id="306" r:id="rId28"/>
    <p:sldId id="336" r:id="rId29"/>
    <p:sldId id="333" r:id="rId30"/>
    <p:sldId id="307" r:id="rId31"/>
    <p:sldId id="308" r:id="rId32"/>
    <p:sldId id="309" r:id="rId33"/>
    <p:sldId id="330" r:id="rId34"/>
    <p:sldId id="331" r:id="rId35"/>
    <p:sldId id="334" r:id="rId36"/>
    <p:sldId id="335" r:id="rId37"/>
    <p:sldId id="310" r:id="rId38"/>
    <p:sldId id="311" r:id="rId39"/>
    <p:sldId id="312" r:id="rId40"/>
    <p:sldId id="313" r:id="rId41"/>
    <p:sldId id="315" r:id="rId42"/>
    <p:sldId id="279" r:id="rId43"/>
    <p:sldId id="280" r:id="rId44"/>
    <p:sldId id="281" r:id="rId45"/>
    <p:sldId id="282" r:id="rId46"/>
    <p:sldId id="283" r:id="rId47"/>
    <p:sldId id="284" r:id="rId48"/>
    <p:sldId id="285" r:id="rId49"/>
    <p:sldId id="286" r:id="rId50"/>
    <p:sldId id="287" r:id="rId51"/>
    <p:sldId id="288" r:id="rId52"/>
    <p:sldId id="289" r:id="rId53"/>
    <p:sldId id="316" r:id="rId54"/>
    <p:sldId id="318" r:id="rId55"/>
    <p:sldId id="319" r:id="rId56"/>
    <p:sldId id="321" r:id="rId57"/>
    <p:sldId id="322" r:id="rId58"/>
    <p:sldId id="323" r:id="rId59"/>
    <p:sldId id="324" r:id="rId60"/>
    <p:sldId id="325" r:id="rId61"/>
    <p:sldId id="326" r:id="rId62"/>
    <p:sldId id="327" r:id="rId6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3" autoAdjust="0"/>
  </p:normalViewPr>
  <p:slideViewPr>
    <p:cSldViewPr>
      <p:cViewPr>
        <p:scale>
          <a:sx n="100" d="100"/>
          <a:sy n="100"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F04A7DB0-6EF5-44DB-B4AE-DF5ADCAC7EEC}" type="datetimeFigureOut">
              <a:rPr lang="en-US" smtClean="0"/>
              <a:pPr/>
              <a:t>9/26/2014</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3DDA8F6A-19D9-4E36-9E20-FDFAF700E0A2}" type="slidenum">
              <a:rPr lang="en-US" smtClean="0"/>
              <a:pPr/>
              <a:t>‹#›</a:t>
            </a:fld>
            <a:endParaRPr lang="en-US"/>
          </a:p>
        </p:txBody>
      </p:sp>
    </p:spTree>
    <p:extLst>
      <p:ext uri="{BB962C8B-B14F-4D97-AF65-F5344CB8AC3E}">
        <p14:creationId xmlns:p14="http://schemas.microsoft.com/office/powerpoint/2010/main" val="554337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D03171B0-5CAE-4DEF-B6D1-8750E0089786}" type="datetimeFigureOut">
              <a:rPr lang="en-US" smtClean="0"/>
              <a:pPr/>
              <a:t>9/26/2014</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D94DDC2-DC7D-4B96-9A04-4581A5DE3006}" type="slidenum">
              <a:rPr lang="en-US" smtClean="0"/>
              <a:pPr/>
              <a:t>‹#›</a:t>
            </a:fld>
            <a:endParaRPr lang="en-US"/>
          </a:p>
        </p:txBody>
      </p:sp>
    </p:spTree>
    <p:extLst>
      <p:ext uri="{BB962C8B-B14F-4D97-AF65-F5344CB8AC3E}">
        <p14:creationId xmlns:p14="http://schemas.microsoft.com/office/powerpoint/2010/main" val="153137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89FCA-25D7-4DF9-92B2-A898340908CD}"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89FCA-25D7-4DF9-92B2-A898340908CD}"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94DDC2-DC7D-4B96-9A04-4581A5DE300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94DDC2-DC7D-4B96-9A04-4581A5DE300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94DDC2-DC7D-4B96-9A04-4581A5DE300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94DDC2-DC7D-4B96-9A04-4581A5DE300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89FCA-25D7-4DF9-92B2-A898340908CD}" type="slidenum">
              <a:rPr lang="en-US" smtClean="0"/>
              <a:pPr fontAlgn="base">
                <a:spcBef>
                  <a:spcPct val="0"/>
                </a:spcBef>
                <a:spcAft>
                  <a:spcPct val="0"/>
                </a:spcAft>
                <a:defRPr/>
              </a:pPr>
              <a:t>8</a:t>
            </a:fld>
            <a:endParaRPr lang="en-US" smtClean="0"/>
          </a:p>
        </p:txBody>
      </p:sp>
    </p:spTree>
    <p:extLst>
      <p:ext uri="{BB962C8B-B14F-4D97-AF65-F5344CB8AC3E}">
        <p14:creationId xmlns:p14="http://schemas.microsoft.com/office/powerpoint/2010/main" val="103523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89FCA-25D7-4DF9-92B2-A898340908CD}"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352">
              <a:defRPr/>
            </a:pPr>
            <a:r>
              <a:rPr lang="en-US" dirty="0" smtClean="0"/>
              <a:t>Talking points:</a:t>
            </a:r>
          </a:p>
          <a:p>
            <a:endParaRPr lang="en-US" dirty="0" smtClean="0"/>
          </a:p>
          <a:p>
            <a:pPr>
              <a:buFont typeface="Arial" pitchFamily="34" charset="0"/>
              <a:buChar char="•"/>
            </a:pPr>
            <a:r>
              <a:rPr lang="en-US" dirty="0" smtClean="0"/>
              <a:t>Users</a:t>
            </a:r>
            <a:r>
              <a:rPr lang="en-US" baseline="0" dirty="0" smtClean="0"/>
              <a:t> can look specifically for materials and schedule or save them</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A17FCC0-170A-41B4-BC0C-A45F2CF2FCE9}" type="slidenum">
              <a:rPr lang="en-US" smtClean="0"/>
              <a:pPr/>
              <a:t>38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89FCA-25D7-4DF9-92B2-A898340908CD}" type="slidenum">
              <a:rPr lang="en-US" smtClean="0"/>
              <a:pPr fontAlgn="base">
                <a:spcBef>
                  <a:spcPct val="0"/>
                </a:spcBef>
                <a:spcAft>
                  <a:spcPct val="0"/>
                </a:spcAft>
                <a:defRPr/>
              </a:pPr>
              <a:t>42</a:t>
            </a:fld>
            <a:endParaRPr lang="en-US" smtClean="0"/>
          </a:p>
        </p:txBody>
      </p:sp>
    </p:spTree>
    <p:extLst>
      <p:ext uri="{BB962C8B-B14F-4D97-AF65-F5344CB8AC3E}">
        <p14:creationId xmlns:p14="http://schemas.microsoft.com/office/powerpoint/2010/main" val="1035231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B6F9F9-96EE-4A46-9870-8C1F40071A35}" type="datetimeFigureOut">
              <a:rPr lang="en-US" smtClean="0"/>
              <a:pPr/>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6F9F9-96EE-4A46-9870-8C1F40071A35}" type="datetimeFigureOut">
              <a:rPr lang="en-US" smtClean="0"/>
              <a:pPr/>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6F9F9-96EE-4A46-9870-8C1F40071A35}" type="datetimeFigureOut">
              <a:rPr lang="en-US" smtClean="0"/>
              <a:pPr/>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2" descr="CMS Logo 485U ®.eps"/>
          <p:cNvPicPr>
            <a:picLocks noChangeAspect="1"/>
          </p:cNvPicPr>
          <p:nvPr userDrawn="1"/>
        </p:nvPicPr>
        <p:blipFill>
          <a:blip r:embed="rId2" cstate="print"/>
          <a:srcRect/>
          <a:stretch>
            <a:fillRect/>
          </a:stretch>
        </p:blipFill>
        <p:spPr bwMode="auto">
          <a:xfrm>
            <a:off x="3697288" y="128588"/>
            <a:ext cx="1749425" cy="746125"/>
          </a:xfrm>
          <a:prstGeom prst="rect">
            <a:avLst/>
          </a:prstGeom>
          <a:noFill/>
          <a:ln w="9525">
            <a:noFill/>
            <a:miter lim="800000"/>
            <a:headEnd/>
            <a:tailEnd/>
          </a:ln>
        </p:spPr>
      </p:pic>
      <p:pic>
        <p:nvPicPr>
          <p:cNvPr id="3" name="Picture 3" descr="Every Child_Tag_CMS.png"/>
          <p:cNvPicPr>
            <a:picLocks noChangeAspect="1"/>
          </p:cNvPicPr>
          <p:nvPr userDrawn="1"/>
        </p:nvPicPr>
        <p:blipFill>
          <a:blip r:embed="rId3" cstate="print"/>
          <a:srcRect/>
          <a:stretch>
            <a:fillRect/>
          </a:stretch>
        </p:blipFill>
        <p:spPr bwMode="auto">
          <a:xfrm>
            <a:off x="2825750" y="950913"/>
            <a:ext cx="3492500" cy="311150"/>
          </a:xfrm>
          <a:prstGeom prst="rect">
            <a:avLst/>
          </a:prstGeom>
          <a:noFill/>
          <a:ln w="9525">
            <a:noFill/>
            <a:miter lim="800000"/>
            <a:headEnd/>
            <a:tailEnd/>
          </a:ln>
        </p:spPr>
      </p:pic>
      <p:cxnSp>
        <p:nvCxnSpPr>
          <p:cNvPr id="4" name="Straight Connector 3"/>
          <p:cNvCxnSpPr/>
          <p:nvPr userDrawn="1"/>
        </p:nvCxnSpPr>
        <p:spPr>
          <a:xfrm>
            <a:off x="0" y="5797550"/>
            <a:ext cx="914400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0" y="6792913"/>
            <a:ext cx="914400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6" name="Group 6"/>
          <p:cNvGrpSpPr>
            <a:grpSpLocks/>
          </p:cNvGrpSpPr>
          <p:nvPr userDrawn="1"/>
        </p:nvGrpSpPr>
        <p:grpSpPr bwMode="auto">
          <a:xfrm>
            <a:off x="0" y="5849938"/>
            <a:ext cx="9144000" cy="881062"/>
            <a:chOff x="482601" y="1330784"/>
            <a:chExt cx="8605528" cy="814858"/>
          </a:xfrm>
        </p:grpSpPr>
        <p:pic>
          <p:nvPicPr>
            <p:cNvPr id="7" name="Picture 7" descr="1b.jpg"/>
            <p:cNvPicPr>
              <a:picLocks noChangeAspect="1"/>
            </p:cNvPicPr>
            <p:nvPr userDrawn="1"/>
          </p:nvPicPr>
          <p:blipFill>
            <a:blip r:embed="rId4" cstate="print"/>
            <a:srcRect/>
            <a:stretch>
              <a:fillRect/>
            </a:stretch>
          </p:blipFill>
          <p:spPr bwMode="auto">
            <a:xfrm>
              <a:off x="482601" y="1337890"/>
              <a:ext cx="743516" cy="807750"/>
            </a:xfrm>
            <a:prstGeom prst="rect">
              <a:avLst/>
            </a:prstGeom>
            <a:noFill/>
            <a:ln w="9525">
              <a:noFill/>
              <a:miter lim="800000"/>
              <a:headEnd/>
              <a:tailEnd/>
            </a:ln>
          </p:spPr>
        </p:pic>
        <p:pic>
          <p:nvPicPr>
            <p:cNvPr id="8" name="Picture 8" descr="3b.jpg"/>
            <p:cNvPicPr>
              <a:picLocks noChangeAspect="1"/>
            </p:cNvPicPr>
            <p:nvPr userDrawn="1"/>
          </p:nvPicPr>
          <p:blipFill>
            <a:blip r:embed="rId5" cstate="print"/>
            <a:srcRect/>
            <a:stretch>
              <a:fillRect/>
            </a:stretch>
          </p:blipFill>
          <p:spPr bwMode="auto">
            <a:xfrm>
              <a:off x="2536463" y="1341307"/>
              <a:ext cx="558075" cy="804333"/>
            </a:xfrm>
            <a:prstGeom prst="rect">
              <a:avLst/>
            </a:prstGeom>
            <a:noFill/>
            <a:ln w="9525">
              <a:noFill/>
              <a:miter lim="800000"/>
              <a:headEnd/>
              <a:tailEnd/>
            </a:ln>
          </p:spPr>
        </p:pic>
        <p:pic>
          <p:nvPicPr>
            <p:cNvPr id="9" name="Picture 9" descr="4b.jpg"/>
            <p:cNvPicPr>
              <a:picLocks noChangeAspect="1"/>
            </p:cNvPicPr>
            <p:nvPr userDrawn="1"/>
          </p:nvPicPr>
          <p:blipFill>
            <a:blip r:embed="rId6" cstate="print"/>
            <a:srcRect/>
            <a:stretch>
              <a:fillRect/>
            </a:stretch>
          </p:blipFill>
          <p:spPr bwMode="auto">
            <a:xfrm>
              <a:off x="4540153" y="1341307"/>
              <a:ext cx="622997" cy="804333"/>
            </a:xfrm>
            <a:prstGeom prst="rect">
              <a:avLst/>
            </a:prstGeom>
            <a:noFill/>
            <a:ln w="9525">
              <a:noFill/>
              <a:miter lim="800000"/>
              <a:headEnd/>
              <a:tailEnd/>
            </a:ln>
          </p:spPr>
        </p:pic>
        <p:pic>
          <p:nvPicPr>
            <p:cNvPr id="10" name="Picture 10" descr="2b.jpg"/>
            <p:cNvPicPr>
              <a:picLocks noChangeAspect="1"/>
            </p:cNvPicPr>
            <p:nvPr userDrawn="1"/>
          </p:nvPicPr>
          <p:blipFill>
            <a:blip r:embed="rId7" cstate="print"/>
            <a:srcRect/>
            <a:stretch>
              <a:fillRect/>
            </a:stretch>
          </p:blipFill>
          <p:spPr bwMode="auto">
            <a:xfrm flipH="1">
              <a:off x="8428650" y="1341308"/>
              <a:ext cx="659479" cy="804334"/>
            </a:xfrm>
            <a:prstGeom prst="rect">
              <a:avLst/>
            </a:prstGeom>
            <a:noFill/>
            <a:ln w="9525">
              <a:noFill/>
              <a:miter lim="800000"/>
              <a:headEnd/>
              <a:tailEnd/>
            </a:ln>
          </p:spPr>
        </p:pic>
        <p:pic>
          <p:nvPicPr>
            <p:cNvPr id="11" name="Picture 11" descr="Berryhill_005.jpg"/>
            <p:cNvPicPr>
              <a:picLocks noChangeAspect="1"/>
            </p:cNvPicPr>
            <p:nvPr userDrawn="1"/>
          </p:nvPicPr>
          <p:blipFill>
            <a:blip r:embed="rId8" cstate="print"/>
            <a:srcRect/>
            <a:stretch>
              <a:fillRect/>
            </a:stretch>
          </p:blipFill>
          <p:spPr bwMode="auto">
            <a:xfrm>
              <a:off x="6470076" y="1330784"/>
              <a:ext cx="466052" cy="814856"/>
            </a:xfrm>
            <a:prstGeom prst="rect">
              <a:avLst/>
            </a:prstGeom>
            <a:noFill/>
            <a:ln w="9525">
              <a:noFill/>
              <a:miter lim="800000"/>
              <a:headEnd/>
              <a:tailEnd/>
            </a:ln>
          </p:spPr>
        </p:pic>
        <p:pic>
          <p:nvPicPr>
            <p:cNvPr id="12" name="Picture 12" descr="Oaklawn Language Academy_16.jpg"/>
            <p:cNvPicPr>
              <a:picLocks noChangeAspect="1"/>
            </p:cNvPicPr>
            <p:nvPr userDrawn="1"/>
          </p:nvPicPr>
          <p:blipFill>
            <a:blip r:embed="rId9" cstate="print"/>
            <a:srcRect/>
            <a:stretch>
              <a:fillRect/>
            </a:stretch>
          </p:blipFill>
          <p:spPr bwMode="auto">
            <a:xfrm>
              <a:off x="6990664" y="1330784"/>
              <a:ext cx="1395473" cy="814856"/>
            </a:xfrm>
            <a:prstGeom prst="rect">
              <a:avLst/>
            </a:prstGeom>
            <a:noFill/>
            <a:ln w="9525">
              <a:noFill/>
              <a:miter lim="800000"/>
              <a:headEnd/>
              <a:tailEnd/>
            </a:ln>
          </p:spPr>
        </p:pic>
        <p:pic>
          <p:nvPicPr>
            <p:cNvPr id="13" name="Picture 13" descr="Pre-K Druid Hills_12.jpg"/>
            <p:cNvPicPr>
              <a:picLocks noChangeAspect="1"/>
            </p:cNvPicPr>
            <p:nvPr userDrawn="1"/>
          </p:nvPicPr>
          <p:blipFill>
            <a:blip r:embed="rId10" cstate="print"/>
            <a:srcRect/>
            <a:stretch>
              <a:fillRect/>
            </a:stretch>
          </p:blipFill>
          <p:spPr bwMode="auto">
            <a:xfrm>
              <a:off x="3139739" y="1341307"/>
              <a:ext cx="1351354" cy="804333"/>
            </a:xfrm>
            <a:prstGeom prst="rect">
              <a:avLst/>
            </a:prstGeom>
            <a:noFill/>
            <a:ln w="9525">
              <a:noFill/>
              <a:miter lim="800000"/>
              <a:headEnd/>
              <a:tailEnd/>
            </a:ln>
          </p:spPr>
        </p:pic>
        <p:pic>
          <p:nvPicPr>
            <p:cNvPr id="14" name="Picture 14" descr="1.jpg"/>
            <p:cNvPicPr>
              <a:picLocks noChangeAspect="1"/>
            </p:cNvPicPr>
            <p:nvPr userDrawn="1"/>
          </p:nvPicPr>
          <p:blipFill>
            <a:blip r:embed="rId11" cstate="print"/>
            <a:srcRect/>
            <a:stretch>
              <a:fillRect/>
            </a:stretch>
          </p:blipFill>
          <p:spPr bwMode="auto">
            <a:xfrm>
              <a:off x="5205485" y="1332841"/>
              <a:ext cx="1222256" cy="812800"/>
            </a:xfrm>
            <a:prstGeom prst="rect">
              <a:avLst/>
            </a:prstGeom>
            <a:noFill/>
            <a:ln w="9525">
              <a:noFill/>
              <a:miter lim="800000"/>
              <a:headEnd/>
              <a:tailEnd/>
            </a:ln>
          </p:spPr>
        </p:pic>
        <p:pic>
          <p:nvPicPr>
            <p:cNvPr id="15" name="Picture 15" descr="2.jpg"/>
            <p:cNvPicPr>
              <a:picLocks noChangeAspect="1"/>
            </p:cNvPicPr>
            <p:nvPr userDrawn="1"/>
          </p:nvPicPr>
          <p:blipFill>
            <a:blip r:embed="rId12" cstate="print"/>
            <a:srcRect/>
            <a:stretch>
              <a:fillRect/>
            </a:stretch>
          </p:blipFill>
          <p:spPr bwMode="auto">
            <a:xfrm>
              <a:off x="1279313" y="1341307"/>
              <a:ext cx="1209523" cy="804333"/>
            </a:xfrm>
            <a:prstGeom prst="rect">
              <a:avLst/>
            </a:prstGeom>
            <a:noFill/>
            <a:ln w="9525">
              <a:noFill/>
              <a:miter lim="800000"/>
              <a:headEnd/>
              <a:tailEnd/>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MS Slideshow">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157163" y="6202363"/>
            <a:ext cx="4584700" cy="565150"/>
            <a:chOff x="157864" y="6342448"/>
            <a:chExt cx="3451003" cy="425822"/>
          </a:xfrm>
        </p:grpSpPr>
        <p:pic>
          <p:nvPicPr>
            <p:cNvPr id="3" name="Picture 3" descr="CMS Logo 485U ®.eps"/>
            <p:cNvPicPr>
              <a:picLocks noChangeAspect="1"/>
            </p:cNvPicPr>
            <p:nvPr userDrawn="1"/>
          </p:nvPicPr>
          <p:blipFill>
            <a:blip r:embed="rId2" cstate="print"/>
            <a:srcRect/>
            <a:stretch>
              <a:fillRect/>
            </a:stretch>
          </p:blipFill>
          <p:spPr bwMode="auto">
            <a:xfrm>
              <a:off x="157864" y="6342448"/>
              <a:ext cx="998163" cy="425822"/>
            </a:xfrm>
            <a:prstGeom prst="rect">
              <a:avLst/>
            </a:prstGeom>
            <a:noFill/>
            <a:ln w="9525">
              <a:noFill/>
              <a:miter lim="800000"/>
              <a:headEnd/>
              <a:tailEnd/>
            </a:ln>
          </p:spPr>
        </p:pic>
        <p:pic>
          <p:nvPicPr>
            <p:cNvPr id="4" name="Picture 4" descr="Every Child_Tag_CMS.png"/>
            <p:cNvPicPr>
              <a:picLocks noChangeAspect="1"/>
            </p:cNvPicPr>
            <p:nvPr userDrawn="1"/>
          </p:nvPicPr>
          <p:blipFill>
            <a:blip r:embed="rId3" cstate="print"/>
            <a:srcRect/>
            <a:stretch>
              <a:fillRect/>
            </a:stretch>
          </p:blipFill>
          <p:spPr bwMode="auto">
            <a:xfrm>
              <a:off x="1308198" y="6494795"/>
              <a:ext cx="2300669" cy="204895"/>
            </a:xfrm>
            <a:prstGeom prst="rect">
              <a:avLst/>
            </a:prstGeom>
            <a:noFill/>
            <a:ln w="9525">
              <a:noFill/>
              <a:miter lim="800000"/>
              <a:headEnd/>
              <a:tailEnd/>
            </a:ln>
          </p:spPr>
        </p:pic>
      </p:grpSp>
      <p:cxnSp>
        <p:nvCxnSpPr>
          <p:cNvPr id="5" name="Straight Connector 4"/>
          <p:cNvCxnSpPr/>
          <p:nvPr userDrawn="1"/>
        </p:nvCxnSpPr>
        <p:spPr>
          <a:xfrm>
            <a:off x="0" y="6119813"/>
            <a:ext cx="914400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1"/>
          <p:cNvSpPr>
            <a:spLocks noGrp="1"/>
          </p:cNvSpPr>
          <p:nvPr>
            <p:ph type="sldNum" sz="quarter" idx="10"/>
          </p:nvPr>
        </p:nvSpPr>
        <p:spPr>
          <a:xfrm>
            <a:off x="6691313" y="6321425"/>
            <a:ext cx="2133600" cy="365125"/>
          </a:xfrm>
        </p:spPr>
        <p:txBody>
          <a:bodyPr/>
          <a:lstStyle>
            <a:lvl1pPr algn="r">
              <a:defRPr sz="1200">
                <a:solidFill>
                  <a:schemeClr val="tx1">
                    <a:tint val="75000"/>
                  </a:schemeClr>
                </a:solidFill>
              </a:defRPr>
            </a:lvl1pPr>
          </a:lstStyle>
          <a:p>
            <a:pPr>
              <a:defRPr/>
            </a:pPr>
            <a:fld id="{56E8F986-83E5-4564-9C3B-0EAA7A826986}" type="slidenum">
              <a:rPr lang="en-US"/>
              <a:pPr>
                <a:defRPr/>
              </a:pPr>
              <a:t>‹#›</a:t>
            </a:fld>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6F9F9-96EE-4A46-9870-8C1F40071A35}" type="datetimeFigureOut">
              <a:rPr lang="en-US" smtClean="0"/>
              <a:pPr/>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B6F9F9-96EE-4A46-9870-8C1F40071A35}" type="datetimeFigureOut">
              <a:rPr lang="en-US" smtClean="0"/>
              <a:pPr/>
              <a:t>9/26/2014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B6F9F9-96EE-4A46-9870-8C1F40071A35}" type="datetimeFigureOut">
              <a:rPr lang="en-US" smtClean="0"/>
              <a:pPr/>
              <a:t>9/26/2014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6F9F9-96EE-4A46-9870-8C1F40071A35}" type="datetimeFigureOut">
              <a:rPr lang="en-US" smtClean="0"/>
              <a:pPr/>
              <a:t>9/26/2014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B6F9F9-96EE-4A46-9870-8C1F40071A35}" type="datetimeFigureOut">
              <a:rPr lang="en-US" smtClean="0"/>
              <a:pPr/>
              <a:t>9/26/2014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6F9F9-96EE-4A46-9870-8C1F40071A35}" type="datetimeFigureOut">
              <a:rPr lang="en-US" smtClean="0"/>
              <a:pPr/>
              <a:t>9/26/2014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B6F9F9-96EE-4A46-9870-8C1F40071A35}" type="datetimeFigureOut">
              <a:rPr lang="en-US" smtClean="0"/>
              <a:pPr/>
              <a:t>9/26/2014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B6F9F9-96EE-4A46-9870-8C1F40071A35}" type="datetimeFigureOut">
              <a:rPr lang="en-US" smtClean="0"/>
              <a:pPr/>
              <a:t>9/26/2014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2EE265-2DD2-4229-9DE2-BDE8FC64C4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6F9F9-96EE-4A46-9870-8C1F40071A35}" type="datetimeFigureOut">
              <a:rPr lang="en-US" smtClean="0"/>
              <a:pPr/>
              <a:t>9/26/2014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EE265-2DD2-4229-9DE2-BDE8FC64C4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ms.k12.nc.us/" TargetMode="Externa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3.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838200" y="2969568"/>
            <a:ext cx="7467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SchoolNet</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Logging In, Navigating and My Account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Changing the Layout</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10</a:t>
            </a:fld>
            <a:r>
              <a:rPr lang="en-US"/>
              <a:t>  </a:t>
            </a:r>
            <a:endParaRPr lang="en-US" dirty="0"/>
          </a:p>
        </p:txBody>
      </p:sp>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27" name="Straight Arrow Connector 3"/>
          <p:cNvCxnSpPr>
            <a:cxnSpLocks noChangeShapeType="1"/>
          </p:cNvCxnSpPr>
          <p:nvPr/>
        </p:nvCxnSpPr>
        <p:spPr bwMode="auto">
          <a:xfrm>
            <a:off x="214313" y="219075"/>
            <a:ext cx="638175" cy="63817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5121" name="Rectangle 1"/>
          <p:cNvSpPr>
            <a:spLocks noChangeArrowheads="1"/>
          </p:cNvSpPr>
          <p:nvPr/>
        </p:nvSpPr>
        <p:spPr bwMode="auto">
          <a:xfrm>
            <a:off x="457200" y="1066800"/>
            <a:ext cx="8305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a “Leadership” roll, scroll down to the bottom of the start page and you will notice the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Add Content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Edit Layout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hyper links.  Click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Add Content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p:cNvPicPr/>
          <p:nvPr/>
        </p:nvPicPr>
        <p:blipFill>
          <a:blip r:embed="rId2" cstate="print"/>
          <a:srcRect l="21385" t="21754" r="20801" b="16454"/>
          <a:stretch>
            <a:fillRect/>
          </a:stretch>
        </p:blipFill>
        <p:spPr bwMode="auto">
          <a:xfrm>
            <a:off x="1295400" y="1828800"/>
            <a:ext cx="6534150" cy="3926423"/>
          </a:xfrm>
          <a:prstGeom prst="rect">
            <a:avLst/>
          </a:prstGeom>
          <a:noFill/>
          <a:ln w="9525">
            <a:noFill/>
            <a:miter lim="800000"/>
            <a:headEnd/>
            <a:tailEnd/>
          </a:ln>
        </p:spPr>
      </p:pic>
      <p:sp>
        <p:nvSpPr>
          <p:cNvPr id="3" name="Oval 2"/>
          <p:cNvSpPr>
            <a:spLocks noChangeArrowheads="1"/>
          </p:cNvSpPr>
          <p:nvPr/>
        </p:nvSpPr>
        <p:spPr bwMode="auto">
          <a:xfrm>
            <a:off x="1371600" y="5410200"/>
            <a:ext cx="1381125" cy="504825"/>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5123" name="AutoShape 3"/>
          <p:cNvCxnSpPr>
            <a:cxnSpLocks noChangeShapeType="1"/>
          </p:cNvCxnSpPr>
          <p:nvPr/>
        </p:nvCxnSpPr>
        <p:spPr bwMode="auto">
          <a:xfrm>
            <a:off x="1447800" y="5334000"/>
            <a:ext cx="285750" cy="257175"/>
          </a:xfrm>
          <a:prstGeom prst="straightConnector1">
            <a:avLst/>
          </a:prstGeom>
          <a:noFill/>
          <a:ln w="1905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Adding Web Parts</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11</a:t>
            </a:fld>
            <a:r>
              <a:rPr lang="en-US"/>
              <a:t>  </a:t>
            </a:r>
            <a:endParaRPr lang="en-US" dirty="0"/>
          </a:p>
        </p:txBody>
      </p:sp>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27" name="Straight Arrow Connector 3"/>
          <p:cNvCxnSpPr>
            <a:cxnSpLocks noChangeShapeType="1"/>
          </p:cNvCxnSpPr>
          <p:nvPr/>
        </p:nvCxnSpPr>
        <p:spPr bwMode="auto">
          <a:xfrm>
            <a:off x="214313" y="219075"/>
            <a:ext cx="638175" cy="63817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 name="TextBox 6"/>
          <p:cNvSpPr txBox="1"/>
          <p:nvPr/>
        </p:nvSpPr>
        <p:spPr>
          <a:xfrm>
            <a:off x="304800" y="990600"/>
            <a:ext cx="8382000" cy="1169551"/>
          </a:xfrm>
          <a:prstGeom prst="rect">
            <a:avLst/>
          </a:prstGeom>
          <a:noFill/>
        </p:spPr>
        <p:txBody>
          <a:bodyPr wrap="square" rtlCol="0">
            <a:spAutoFit/>
          </a:bodyPr>
          <a:lstStyle/>
          <a:p>
            <a:r>
              <a:rPr lang="en-US" sz="1400" dirty="0"/>
              <a:t>After clicking on “</a:t>
            </a:r>
            <a:r>
              <a:rPr lang="en-US" sz="1400" b="1" dirty="0"/>
              <a:t>Add Content</a:t>
            </a:r>
            <a:r>
              <a:rPr lang="en-US" sz="1400" dirty="0"/>
              <a:t>” you will see this screen.  On the left side, you will have a list of choices of web parts to add to your home page.  Check the ones you want to include on the home page and then scroll to the bottom and use the </a:t>
            </a:r>
            <a:r>
              <a:rPr lang="en-US" sz="1400" b="1" dirty="0"/>
              <a:t>drop down to choose the Zone </a:t>
            </a:r>
            <a:r>
              <a:rPr lang="en-US" sz="1400" dirty="0"/>
              <a:t>you want your choices to be placed in.  Note – Zone 1 is the top left section, Zone 2 is the bottom left section and Zone 3 is the right side.  After choosing the zone click “</a:t>
            </a:r>
            <a:r>
              <a:rPr lang="en-US" sz="1400" b="1" dirty="0"/>
              <a:t>Add</a:t>
            </a:r>
            <a:r>
              <a:rPr lang="en-US" sz="1400" dirty="0"/>
              <a:t>” and then “</a:t>
            </a:r>
            <a:r>
              <a:rPr lang="en-US" sz="1400" b="1" dirty="0"/>
              <a:t>Close</a:t>
            </a:r>
            <a:r>
              <a:rPr lang="en-US" sz="1400" dirty="0"/>
              <a:t>”.  </a:t>
            </a:r>
          </a:p>
        </p:txBody>
      </p:sp>
      <p:pic>
        <p:nvPicPr>
          <p:cNvPr id="8" name="Picture 7"/>
          <p:cNvPicPr/>
          <p:nvPr/>
        </p:nvPicPr>
        <p:blipFill>
          <a:blip r:embed="rId2" cstate="print"/>
          <a:srcRect l="10290" t="18663" r="10876" b="5383"/>
          <a:stretch>
            <a:fillRect/>
          </a:stretch>
        </p:blipFill>
        <p:spPr bwMode="auto">
          <a:xfrm>
            <a:off x="1143000" y="2133600"/>
            <a:ext cx="6772275" cy="3676650"/>
          </a:xfrm>
          <a:prstGeom prst="rect">
            <a:avLst/>
          </a:prstGeom>
          <a:noFill/>
          <a:ln w="9525">
            <a:noFill/>
            <a:miter lim="800000"/>
            <a:headEnd/>
            <a:tailEnd/>
          </a:ln>
        </p:spPr>
      </p:pic>
      <p:pic>
        <p:nvPicPr>
          <p:cNvPr id="10" name="Picture 9"/>
          <p:cNvPicPr/>
          <p:nvPr/>
        </p:nvPicPr>
        <p:blipFill>
          <a:blip r:embed="rId3" cstate="print"/>
          <a:srcRect l="31359" t="66745" r="22532" b="18267"/>
          <a:stretch>
            <a:fillRect/>
          </a:stretch>
        </p:blipFill>
        <p:spPr bwMode="auto">
          <a:xfrm>
            <a:off x="2971800" y="5105400"/>
            <a:ext cx="4038600" cy="914400"/>
          </a:xfrm>
          <a:prstGeom prst="rect">
            <a:avLst/>
          </a:prstGeom>
          <a:noFill/>
          <a:ln w="9525">
            <a:noFill/>
            <a:miter lim="800000"/>
            <a:headEnd/>
            <a:tailEnd/>
          </a:ln>
        </p:spPr>
      </p:pic>
      <p:pic>
        <p:nvPicPr>
          <p:cNvPr id="9" name="Picture 8"/>
          <p:cNvPicPr/>
          <p:nvPr/>
        </p:nvPicPr>
        <p:blipFill>
          <a:blip r:embed="rId4" cstate="print"/>
          <a:srcRect l="8375" t="72732" r="71795" b="2662"/>
          <a:stretch>
            <a:fillRect/>
          </a:stretch>
        </p:blipFill>
        <p:spPr bwMode="auto">
          <a:xfrm>
            <a:off x="838200" y="3962400"/>
            <a:ext cx="2581275" cy="1585136"/>
          </a:xfrm>
          <a:prstGeom prst="rect">
            <a:avLst/>
          </a:prstGeom>
          <a:noFill/>
          <a:ln w="9525">
            <a:noFill/>
            <a:miter lim="800000"/>
            <a:headEnd/>
            <a:tailEnd/>
          </a:ln>
        </p:spPr>
      </p:pic>
      <p:sp>
        <p:nvSpPr>
          <p:cNvPr id="1025" name="Rectangle 1"/>
          <p:cNvSpPr>
            <a:spLocks noChangeArrowheads="1"/>
          </p:cNvSpPr>
          <p:nvPr/>
        </p:nvSpPr>
        <p:spPr bwMode="auto">
          <a:xfrm>
            <a:off x="4495800" y="2362200"/>
            <a:ext cx="466725" cy="228600"/>
          </a:xfrm>
          <a:prstGeom prst="rect">
            <a:avLst/>
          </a:prstGeom>
          <a:noFill/>
          <a:ln w="190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6" name="Rectangle 2"/>
          <p:cNvSpPr>
            <a:spLocks noChangeArrowheads="1"/>
          </p:cNvSpPr>
          <p:nvPr/>
        </p:nvSpPr>
        <p:spPr bwMode="auto">
          <a:xfrm>
            <a:off x="2971800" y="5638800"/>
            <a:ext cx="466725" cy="219075"/>
          </a:xfrm>
          <a:prstGeom prst="rect">
            <a:avLst/>
          </a:prstGeom>
          <a:noFill/>
          <a:ln w="190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3"/>
          <p:cNvSpPr>
            <a:spLocks noChangeArrowheads="1"/>
          </p:cNvSpPr>
          <p:nvPr/>
        </p:nvSpPr>
        <p:spPr bwMode="auto">
          <a:xfrm>
            <a:off x="2971800" y="2362200"/>
            <a:ext cx="466725" cy="219075"/>
          </a:xfrm>
          <a:prstGeom prst="rect">
            <a:avLst/>
          </a:prstGeom>
          <a:noFill/>
          <a:ln w="190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8" name="Rectangle 4"/>
          <p:cNvSpPr>
            <a:spLocks noChangeArrowheads="1"/>
          </p:cNvSpPr>
          <p:nvPr/>
        </p:nvSpPr>
        <p:spPr bwMode="auto">
          <a:xfrm>
            <a:off x="838200" y="5181600"/>
            <a:ext cx="2514600" cy="295275"/>
          </a:xfrm>
          <a:prstGeom prst="rect">
            <a:avLst/>
          </a:prstGeom>
          <a:noFill/>
          <a:ln w="190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Report Bank</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12</a:t>
            </a:fld>
            <a:r>
              <a:rPr lang="en-US"/>
              <a:t>  </a:t>
            </a:r>
            <a:endParaRPr lang="en-US" dirty="0"/>
          </a:p>
        </p:txBody>
      </p:sp>
      <p:cxnSp>
        <p:nvCxnSpPr>
          <p:cNvPr id="1027" name="Straight Arrow Connector 3"/>
          <p:cNvCxnSpPr>
            <a:cxnSpLocks noChangeShapeType="1"/>
          </p:cNvCxnSpPr>
          <p:nvPr/>
        </p:nvCxnSpPr>
        <p:spPr bwMode="auto">
          <a:xfrm>
            <a:off x="214313" y="219075"/>
            <a:ext cx="638175" cy="63817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49" name="Rectangle 1"/>
          <p:cNvSpPr>
            <a:spLocks noChangeArrowheads="1"/>
          </p:cNvSpPr>
          <p:nvPr/>
        </p:nvSpPr>
        <p:spPr bwMode="auto">
          <a:xfrm>
            <a:off x="76200" y="1041358"/>
            <a:ext cx="8991600" cy="11310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50" b="0" i="0" u="none" strike="noStrike" cap="none" normalizeH="0" baseline="0" dirty="0" smtClean="0">
                <a:ln>
                  <a:noFill/>
                </a:ln>
                <a:solidFill>
                  <a:schemeClr val="tx1"/>
                </a:solidFill>
                <a:effectLst/>
                <a:ea typeface="Calibri" pitchFamily="34" charset="0"/>
                <a:cs typeface="Times New Roman" pitchFamily="18" charset="0"/>
              </a:rPr>
              <a:t>As a “Teacher”, you will not have the ability to add or remove sections but you are able to use each section.  As an example, please scroll down until you see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My Resources</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In the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My Resources</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section, click the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 </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sign.  A drop box will appear; in the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Name</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box type in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My CMS Home Page</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In the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URL</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box type in </a:t>
            </a:r>
            <a:r>
              <a:rPr kumimoji="0" lang="en-US" sz="1350" b="1" i="0" u="none" strike="noStrike" cap="none" normalizeH="0" baseline="0" dirty="0" smtClean="0">
                <a:ln>
                  <a:noFill/>
                </a:ln>
                <a:solidFill>
                  <a:schemeClr val="tx1"/>
                </a:solidFill>
                <a:effectLst/>
                <a:ea typeface="Calibri" pitchFamily="34" charset="0"/>
                <a:cs typeface="Times New Roman" pitchFamily="18" charset="0"/>
                <a:hlinkClick r:id="rId2"/>
              </a:rPr>
              <a:t>http://www.cms.k12.nc.us</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Click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Save</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a:t>
            </a:r>
            <a:endParaRPr kumimoji="0" lang="en-US" sz="135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50" b="0" i="0" u="none" strike="noStrike" cap="none" normalizeH="0" baseline="0" dirty="0" smtClean="0">
                <a:ln>
                  <a:noFill/>
                </a:ln>
                <a:solidFill>
                  <a:schemeClr val="tx1"/>
                </a:solidFill>
                <a:effectLst/>
                <a:ea typeface="Calibri" pitchFamily="34" charset="0"/>
                <a:cs typeface="Times New Roman" pitchFamily="18" charset="0"/>
              </a:rPr>
              <a:t>When you return to the home page you will see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CMS Home Page</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link under the “</a:t>
            </a:r>
            <a:r>
              <a:rPr kumimoji="0" lang="en-US" sz="1350" b="1" i="0" u="none" strike="noStrike" cap="none" normalizeH="0" baseline="0" dirty="0" smtClean="0">
                <a:ln>
                  <a:noFill/>
                </a:ln>
                <a:solidFill>
                  <a:schemeClr val="tx1"/>
                </a:solidFill>
                <a:effectLst/>
                <a:ea typeface="Calibri" pitchFamily="34" charset="0"/>
                <a:cs typeface="Times New Roman" pitchFamily="18" charset="0"/>
              </a:rPr>
              <a:t>My Resources</a:t>
            </a:r>
            <a:r>
              <a:rPr kumimoji="0" lang="en-US" sz="1350" b="0" i="0" u="none" strike="noStrike" cap="none" normalizeH="0" baseline="0" dirty="0" smtClean="0">
                <a:ln>
                  <a:noFill/>
                </a:ln>
                <a:solidFill>
                  <a:schemeClr val="tx1"/>
                </a:solidFill>
                <a:effectLst/>
                <a:ea typeface="Calibri" pitchFamily="34" charset="0"/>
                <a:cs typeface="Times New Roman" pitchFamily="18" charset="0"/>
              </a:rPr>
              <a:t>” section.  If you click that link it will take you immediately to the CMS webpage.</a:t>
            </a:r>
            <a:endParaRPr kumimoji="0" lang="en-US" sz="1350" b="0" i="0" u="none" strike="noStrike" cap="none" normalizeH="0" baseline="0" dirty="0" smtClean="0">
              <a:ln>
                <a:noFill/>
              </a:ln>
              <a:solidFill>
                <a:schemeClr val="tx1"/>
              </a:solidFill>
              <a:effectLst/>
              <a:cs typeface="Arial" pitchFamily="34" charset="0"/>
            </a:endParaRPr>
          </a:p>
        </p:txBody>
      </p:sp>
      <p:pic>
        <p:nvPicPr>
          <p:cNvPr id="9" name="Picture 8"/>
          <p:cNvPicPr/>
          <p:nvPr/>
        </p:nvPicPr>
        <p:blipFill>
          <a:blip r:embed="rId3" cstate="print"/>
          <a:srcRect l="18367" t="6349" r="56823" b="20635"/>
          <a:stretch>
            <a:fillRect/>
          </a:stretch>
        </p:blipFill>
        <p:spPr bwMode="auto">
          <a:xfrm>
            <a:off x="1905000" y="2209800"/>
            <a:ext cx="5791200" cy="3810000"/>
          </a:xfrm>
          <a:prstGeom prst="rect">
            <a:avLst/>
          </a:prstGeom>
          <a:noFill/>
          <a:ln w="9525">
            <a:noFill/>
            <a:miter lim="800000"/>
            <a:headEnd/>
            <a:tailEnd/>
          </a:ln>
        </p:spPr>
      </p:pic>
      <p:sp>
        <p:nvSpPr>
          <p:cNvPr id="2050" name="Rectangle 2"/>
          <p:cNvSpPr>
            <a:spLocks noChangeArrowheads="1"/>
          </p:cNvSpPr>
          <p:nvPr/>
        </p:nvSpPr>
        <p:spPr bwMode="auto">
          <a:xfrm>
            <a:off x="2209800" y="3429000"/>
            <a:ext cx="1524000" cy="333375"/>
          </a:xfrm>
          <a:prstGeom prst="rect">
            <a:avLst/>
          </a:prstGeom>
          <a:no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1" name="Oval 3"/>
          <p:cNvSpPr>
            <a:spLocks noChangeArrowheads="1"/>
          </p:cNvSpPr>
          <p:nvPr/>
        </p:nvSpPr>
        <p:spPr bwMode="auto">
          <a:xfrm>
            <a:off x="7010400" y="3657600"/>
            <a:ext cx="397753" cy="228599"/>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053" name="AutoShape 5"/>
          <p:cNvCxnSpPr>
            <a:cxnSpLocks noChangeShapeType="1"/>
          </p:cNvCxnSpPr>
          <p:nvPr/>
        </p:nvCxnSpPr>
        <p:spPr bwMode="auto">
          <a:xfrm>
            <a:off x="4191000" y="3886200"/>
            <a:ext cx="304800" cy="228600"/>
          </a:xfrm>
          <a:prstGeom prst="straightConnector1">
            <a:avLst/>
          </a:prstGeom>
          <a:noFill/>
          <a:ln w="19050">
            <a:solidFill>
              <a:srgbClr val="FF0000"/>
            </a:solidFill>
            <a:round/>
            <a:headEnd/>
            <a:tailEnd type="triangle" w="med" len="med"/>
          </a:ln>
        </p:spPr>
      </p:cxnSp>
      <p:cxnSp>
        <p:nvCxnSpPr>
          <p:cNvPr id="2054" name="AutoShape 6"/>
          <p:cNvCxnSpPr>
            <a:cxnSpLocks noChangeShapeType="1"/>
          </p:cNvCxnSpPr>
          <p:nvPr/>
        </p:nvCxnSpPr>
        <p:spPr bwMode="auto">
          <a:xfrm flipV="1">
            <a:off x="4267200" y="4343400"/>
            <a:ext cx="228600" cy="200026"/>
          </a:xfrm>
          <a:prstGeom prst="straightConnector1">
            <a:avLst/>
          </a:prstGeom>
          <a:noFill/>
          <a:ln w="19050">
            <a:solidFill>
              <a:srgbClr val="FF0000"/>
            </a:solidFill>
            <a:round/>
            <a:headEnd/>
            <a:tailEnd type="triangle" w="med" len="med"/>
          </a:ln>
        </p:spPr>
      </p:cxnSp>
      <p:cxnSp>
        <p:nvCxnSpPr>
          <p:cNvPr id="2055" name="AutoShape 7"/>
          <p:cNvCxnSpPr>
            <a:cxnSpLocks noChangeShapeType="1"/>
          </p:cNvCxnSpPr>
          <p:nvPr/>
        </p:nvCxnSpPr>
        <p:spPr bwMode="auto">
          <a:xfrm flipH="1">
            <a:off x="6248400" y="4495800"/>
            <a:ext cx="371475" cy="66675"/>
          </a:xfrm>
          <a:prstGeom prst="straightConnector1">
            <a:avLst/>
          </a:prstGeom>
          <a:noFill/>
          <a:ln w="19050">
            <a:solidFill>
              <a:srgbClr val="FF0000"/>
            </a:solidFill>
            <a:round/>
            <a:headEnd/>
            <a:tailEnd type="triangle" w="med" len="med"/>
          </a:ln>
        </p:spPr>
      </p:cxnSp>
      <p:pic>
        <p:nvPicPr>
          <p:cNvPr id="24" name="Picture 23"/>
          <p:cNvPicPr/>
          <p:nvPr/>
        </p:nvPicPr>
        <p:blipFill>
          <a:blip r:embed="rId4" cstate="print"/>
          <a:srcRect l="20238" t="46099" r="60372" b="30715"/>
          <a:stretch>
            <a:fillRect/>
          </a:stretch>
        </p:blipFill>
        <p:spPr bwMode="auto">
          <a:xfrm>
            <a:off x="304800" y="4114800"/>
            <a:ext cx="3067050" cy="1377189"/>
          </a:xfrm>
          <a:prstGeom prst="rect">
            <a:avLst/>
          </a:prstGeom>
          <a:noFill/>
          <a:ln w="9525">
            <a:solidFill>
              <a:schemeClr val="tx1"/>
            </a:solidFill>
            <a:miter lim="800000"/>
            <a:headEnd/>
            <a:tailEnd/>
          </a:ln>
        </p:spPr>
      </p:pic>
      <p:pic>
        <p:nvPicPr>
          <p:cNvPr id="25" name="Picture 24"/>
          <p:cNvPicPr/>
          <p:nvPr/>
        </p:nvPicPr>
        <p:blipFill>
          <a:blip r:embed="rId5" cstate="print"/>
          <a:srcRect l="21875" t="6085" r="23363" b="9259"/>
          <a:stretch>
            <a:fillRect/>
          </a:stretch>
        </p:blipFill>
        <p:spPr bwMode="auto">
          <a:xfrm>
            <a:off x="3200400" y="4800600"/>
            <a:ext cx="2133600" cy="1600200"/>
          </a:xfrm>
          <a:prstGeom prst="rect">
            <a:avLst/>
          </a:prstGeom>
          <a:noFill/>
          <a:ln w="9525">
            <a:noFill/>
            <a:miter lim="800000"/>
            <a:headEnd/>
            <a:tailEnd/>
          </a:ln>
        </p:spPr>
      </p:pic>
      <p:sp>
        <p:nvSpPr>
          <p:cNvPr id="2052" name="Rectangle 4"/>
          <p:cNvSpPr>
            <a:spLocks noChangeArrowheads="1"/>
          </p:cNvSpPr>
          <p:nvPr/>
        </p:nvSpPr>
        <p:spPr bwMode="auto">
          <a:xfrm>
            <a:off x="3733800" y="3962400"/>
            <a:ext cx="3657600" cy="762000"/>
          </a:xfrm>
          <a:prstGeom prst="rect">
            <a:avLst/>
          </a:prstGeom>
          <a:noFill/>
          <a:ln w="190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6" name="Rectangle 8"/>
          <p:cNvSpPr>
            <a:spLocks noChangeArrowheads="1"/>
          </p:cNvSpPr>
          <p:nvPr/>
        </p:nvSpPr>
        <p:spPr bwMode="auto">
          <a:xfrm>
            <a:off x="457200" y="4648200"/>
            <a:ext cx="1495425" cy="276225"/>
          </a:xfrm>
          <a:prstGeom prst="rect">
            <a:avLst/>
          </a:prstGeom>
          <a:noFill/>
          <a:ln w="2540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2057" name="AutoShape 9"/>
          <p:cNvCxnSpPr>
            <a:cxnSpLocks noChangeShapeType="1"/>
          </p:cNvCxnSpPr>
          <p:nvPr/>
        </p:nvCxnSpPr>
        <p:spPr bwMode="auto">
          <a:xfrm>
            <a:off x="381000" y="3962400"/>
            <a:ext cx="361950" cy="420687"/>
          </a:xfrm>
          <a:prstGeom prst="straightConnector1">
            <a:avLst/>
          </a:prstGeom>
          <a:noFill/>
          <a:ln w="19050">
            <a:solidFill>
              <a:srgbClr val="FF0000"/>
            </a:solidFill>
            <a:round/>
            <a:headEnd/>
            <a:tailEnd type="triangle" w="med" len="med"/>
          </a:ln>
        </p:spPr>
      </p:cxnSp>
      <p:cxnSp>
        <p:nvCxnSpPr>
          <p:cNvPr id="2058" name="AutoShape 10"/>
          <p:cNvCxnSpPr>
            <a:cxnSpLocks noChangeShapeType="1"/>
          </p:cNvCxnSpPr>
          <p:nvPr/>
        </p:nvCxnSpPr>
        <p:spPr bwMode="auto">
          <a:xfrm>
            <a:off x="2057400" y="4876800"/>
            <a:ext cx="1143000" cy="0"/>
          </a:xfrm>
          <a:prstGeom prst="straightConnector1">
            <a:avLst/>
          </a:prstGeom>
          <a:noFill/>
          <a:ln w="19050">
            <a:solidFill>
              <a:srgbClr val="FF0000"/>
            </a:solidFill>
            <a:round/>
            <a:headEnd/>
            <a:tailEnd type="triangle" w="med" len="med"/>
          </a:ln>
        </p:spPr>
      </p:cxnSp>
      <p:cxnSp>
        <p:nvCxnSpPr>
          <p:cNvPr id="4" name="Straight Arrow Connector 3"/>
          <p:cNvCxnSpPr/>
          <p:nvPr/>
        </p:nvCxnSpPr>
        <p:spPr>
          <a:xfrm>
            <a:off x="3810000" y="3505200"/>
            <a:ext cx="3124200" cy="2666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Removing Links</a:t>
            </a:r>
            <a:endParaRPr lang="en-US" sz="4400" b="1" dirty="0">
              <a:solidFill>
                <a:schemeClr val="bg1"/>
              </a:solidFill>
              <a:latin typeface="+mj-lt"/>
              <a:ea typeface="+mj-ea"/>
              <a:cs typeface="+mj-cs"/>
            </a:endParaRPr>
          </a:p>
        </p:txBody>
      </p:sp>
      <p:sp>
        <p:nvSpPr>
          <p:cNvPr id="6" name="TextBox 5"/>
          <p:cNvSpPr txBox="1"/>
          <p:nvPr/>
        </p:nvSpPr>
        <p:spPr>
          <a:xfrm>
            <a:off x="1143000" y="1143000"/>
            <a:ext cx="7315200" cy="646331"/>
          </a:xfrm>
          <a:prstGeom prst="rect">
            <a:avLst/>
          </a:prstGeom>
          <a:noFill/>
        </p:spPr>
        <p:txBody>
          <a:bodyPr wrap="square" rtlCol="0">
            <a:spAutoFit/>
          </a:bodyPr>
          <a:lstStyle/>
          <a:p>
            <a:r>
              <a:rPr lang="en-US" dirty="0" smtClean="0"/>
              <a:t>To remove a link, place your cursor on the left side of the box the link is in and a trash can will appear.  Click the trash can and your link will be deleted.</a:t>
            </a:r>
            <a:endParaRPr lang="en-US" dirty="0"/>
          </a:p>
        </p:txBody>
      </p:sp>
      <p:pic>
        <p:nvPicPr>
          <p:cNvPr id="8" name="Picture 7"/>
          <p:cNvPicPr/>
          <p:nvPr/>
        </p:nvPicPr>
        <p:blipFill>
          <a:blip r:embed="rId2" cstate="print"/>
          <a:srcRect l="16347" t="52707" r="55609" b="33618"/>
          <a:stretch>
            <a:fillRect/>
          </a:stretch>
        </p:blipFill>
        <p:spPr bwMode="auto">
          <a:xfrm>
            <a:off x="1447800" y="1905000"/>
            <a:ext cx="6248400" cy="3810000"/>
          </a:xfrm>
          <a:prstGeom prst="rect">
            <a:avLst/>
          </a:prstGeom>
          <a:noFill/>
          <a:ln w="9525">
            <a:noFill/>
            <a:miter lim="800000"/>
            <a:headEnd/>
            <a:tailEnd/>
          </a:ln>
        </p:spPr>
      </p:pic>
      <p:cxnSp>
        <p:nvCxnSpPr>
          <p:cNvPr id="10" name="Straight Arrow Connector 9"/>
          <p:cNvCxnSpPr/>
          <p:nvPr/>
        </p:nvCxnSpPr>
        <p:spPr>
          <a:xfrm flipV="1">
            <a:off x="5867400" y="4495800"/>
            <a:ext cx="914400"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010400" y="4038600"/>
            <a:ext cx="762000" cy="8382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Edit Layout</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14</a:t>
            </a:fld>
            <a:r>
              <a:rPr lang="en-US"/>
              <a:t>  </a:t>
            </a:r>
            <a:endParaRPr lang="en-US" dirty="0"/>
          </a:p>
        </p:txBody>
      </p:sp>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27" name="Straight Arrow Connector 3"/>
          <p:cNvCxnSpPr>
            <a:cxnSpLocks noChangeShapeType="1"/>
          </p:cNvCxnSpPr>
          <p:nvPr/>
        </p:nvCxnSpPr>
        <p:spPr bwMode="auto">
          <a:xfrm>
            <a:off x="214313" y="219075"/>
            <a:ext cx="638175" cy="63817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3073" name="Rectangle 1"/>
          <p:cNvSpPr>
            <a:spLocks noChangeArrowheads="1"/>
          </p:cNvSpPr>
          <p:nvPr/>
        </p:nvSpPr>
        <p:spPr bwMode="auto">
          <a:xfrm>
            <a:off x="152400" y="1186190"/>
            <a:ext cx="8686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If you are in a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Leadership</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roll you can also edit the layout of the home page.  Click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Edit Layout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bottom of your home page.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p:cNvPicPr/>
          <p:nvPr/>
        </p:nvPicPr>
        <p:blipFill>
          <a:blip r:embed="rId2" cstate="print"/>
          <a:srcRect l="21385" t="21754" r="20801" b="16454"/>
          <a:stretch>
            <a:fillRect/>
          </a:stretch>
        </p:blipFill>
        <p:spPr bwMode="auto">
          <a:xfrm>
            <a:off x="1295400" y="1905000"/>
            <a:ext cx="6400800" cy="3846292"/>
          </a:xfrm>
          <a:prstGeom prst="rect">
            <a:avLst/>
          </a:prstGeom>
          <a:noFill/>
          <a:ln w="9525">
            <a:noFill/>
            <a:miter lim="800000"/>
            <a:headEnd/>
            <a:tailEnd/>
          </a:ln>
        </p:spPr>
      </p:pic>
      <p:sp>
        <p:nvSpPr>
          <p:cNvPr id="3074" name="Oval 2"/>
          <p:cNvSpPr>
            <a:spLocks noChangeArrowheads="1"/>
          </p:cNvSpPr>
          <p:nvPr/>
        </p:nvSpPr>
        <p:spPr bwMode="auto">
          <a:xfrm>
            <a:off x="1219200" y="5334000"/>
            <a:ext cx="1552575" cy="639763"/>
          </a:xfrm>
          <a:prstGeom prst="ellipse">
            <a:avLst/>
          </a:prstGeom>
          <a:noFill/>
          <a:ln w="2540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3075" name="AutoShape 3"/>
          <p:cNvCxnSpPr>
            <a:cxnSpLocks noChangeShapeType="1"/>
          </p:cNvCxnSpPr>
          <p:nvPr/>
        </p:nvCxnSpPr>
        <p:spPr bwMode="auto">
          <a:xfrm flipH="1">
            <a:off x="2362200" y="5181600"/>
            <a:ext cx="409575" cy="400050"/>
          </a:xfrm>
          <a:prstGeom prst="straightConnector1">
            <a:avLst/>
          </a:prstGeom>
          <a:noFill/>
          <a:ln w="1905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Icons Used for Editing</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15</a:t>
            </a:fld>
            <a:r>
              <a:rPr lang="en-US"/>
              <a:t>  </a:t>
            </a:r>
            <a:endParaRPr lang="en-US" dirty="0"/>
          </a:p>
        </p:txBody>
      </p:sp>
      <p:cxnSp>
        <p:nvCxnSpPr>
          <p:cNvPr id="1027" name="Straight Arrow Connector 3"/>
          <p:cNvCxnSpPr>
            <a:cxnSpLocks noChangeShapeType="1"/>
          </p:cNvCxnSpPr>
          <p:nvPr/>
        </p:nvCxnSpPr>
        <p:spPr bwMode="auto">
          <a:xfrm>
            <a:off x="214313" y="219075"/>
            <a:ext cx="638175" cy="63817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4127" name="Rectangle 31"/>
          <p:cNvSpPr>
            <a:spLocks noChangeArrowheads="1"/>
          </p:cNvSpPr>
          <p:nvPr/>
        </p:nvSpPr>
        <p:spPr bwMode="auto">
          <a:xfrm>
            <a:off x="0" y="9964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34" name="Picture 67"/>
          <p:cNvPicPr>
            <a:picLocks noChangeAspect="1" noChangeArrowheads="1"/>
          </p:cNvPicPr>
          <p:nvPr/>
        </p:nvPicPr>
        <p:blipFill>
          <a:blip r:embed="rId2" cstate="print"/>
          <a:srcRect l="28357" t="34918" r="71185" b="64478"/>
          <a:stretch>
            <a:fillRect/>
          </a:stretch>
        </p:blipFill>
        <p:spPr bwMode="auto">
          <a:xfrm>
            <a:off x="6172200" y="1600200"/>
            <a:ext cx="257175" cy="200025"/>
          </a:xfrm>
          <a:prstGeom prst="rect">
            <a:avLst/>
          </a:prstGeom>
          <a:noFill/>
        </p:spPr>
      </p:pic>
      <p:pic>
        <p:nvPicPr>
          <p:cNvPr id="4133" name="Picture 70"/>
          <p:cNvPicPr>
            <a:picLocks noChangeAspect="1" noChangeArrowheads="1"/>
          </p:cNvPicPr>
          <p:nvPr/>
        </p:nvPicPr>
        <p:blipFill>
          <a:blip r:embed="rId3" cstate="print"/>
          <a:srcRect l="28276" t="66190" r="71182" b="32790"/>
          <a:stretch>
            <a:fillRect/>
          </a:stretch>
        </p:blipFill>
        <p:spPr bwMode="auto">
          <a:xfrm>
            <a:off x="7391400" y="1524000"/>
            <a:ext cx="276225" cy="276225"/>
          </a:xfrm>
          <a:prstGeom prst="rect">
            <a:avLst/>
          </a:prstGeom>
          <a:noFill/>
        </p:spPr>
      </p:pic>
      <p:pic>
        <p:nvPicPr>
          <p:cNvPr id="4132" name="Picture 36"/>
          <p:cNvPicPr>
            <a:picLocks noChangeAspect="1" noChangeArrowheads="1"/>
          </p:cNvPicPr>
          <p:nvPr/>
        </p:nvPicPr>
        <p:blipFill>
          <a:blip r:embed="rId4" cstate="print"/>
          <a:srcRect l="22520" t="34431" r="76846" b="64304"/>
          <a:stretch>
            <a:fillRect/>
          </a:stretch>
        </p:blipFill>
        <p:spPr bwMode="auto">
          <a:xfrm>
            <a:off x="6324600" y="1752600"/>
            <a:ext cx="219075" cy="247650"/>
          </a:xfrm>
          <a:prstGeom prst="rect">
            <a:avLst/>
          </a:prstGeom>
          <a:noFill/>
        </p:spPr>
      </p:pic>
      <p:pic>
        <p:nvPicPr>
          <p:cNvPr id="4131" name="Picture 58"/>
          <p:cNvPicPr>
            <a:picLocks noChangeAspect="1" noChangeArrowheads="1"/>
          </p:cNvPicPr>
          <p:nvPr/>
        </p:nvPicPr>
        <p:blipFill>
          <a:blip r:embed="rId4" cstate="print"/>
          <a:srcRect l="23253" t="34431" r="75854" b="64442"/>
          <a:stretch>
            <a:fillRect/>
          </a:stretch>
        </p:blipFill>
        <p:spPr bwMode="auto">
          <a:xfrm>
            <a:off x="3276600" y="1981200"/>
            <a:ext cx="314325" cy="219075"/>
          </a:xfrm>
          <a:prstGeom prst="rect">
            <a:avLst/>
          </a:prstGeom>
          <a:noFill/>
        </p:spPr>
      </p:pic>
      <p:pic>
        <p:nvPicPr>
          <p:cNvPr id="4130" name="Picture 64"/>
          <p:cNvPicPr>
            <a:picLocks noChangeAspect="1" noChangeArrowheads="1"/>
          </p:cNvPicPr>
          <p:nvPr/>
        </p:nvPicPr>
        <p:blipFill>
          <a:blip r:embed="rId5" cstate="print"/>
          <a:srcRect l="41367" t="73981" r="57776" b="24542"/>
          <a:stretch>
            <a:fillRect/>
          </a:stretch>
        </p:blipFill>
        <p:spPr bwMode="auto">
          <a:xfrm>
            <a:off x="6248400" y="1981200"/>
            <a:ext cx="257175" cy="247650"/>
          </a:xfrm>
          <a:prstGeom prst="rect">
            <a:avLst/>
          </a:prstGeom>
          <a:noFill/>
        </p:spPr>
      </p:pic>
      <p:sp>
        <p:nvSpPr>
          <p:cNvPr id="4136" name="Rectangle 40"/>
          <p:cNvSpPr>
            <a:spLocks noChangeArrowheads="1"/>
          </p:cNvSpPr>
          <p:nvPr/>
        </p:nvSpPr>
        <p:spPr bwMode="auto">
          <a:xfrm>
            <a:off x="0" y="593823"/>
            <a:ext cx="9144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 name="TextBox 58"/>
          <p:cNvSpPr txBox="1"/>
          <p:nvPr/>
        </p:nvSpPr>
        <p:spPr>
          <a:xfrm>
            <a:off x="304800" y="1295400"/>
            <a:ext cx="8458200" cy="954107"/>
          </a:xfrm>
          <a:prstGeom prst="rect">
            <a:avLst/>
          </a:prstGeom>
          <a:noFill/>
        </p:spPr>
        <p:txBody>
          <a:bodyPr wrap="square" rtlCol="0">
            <a:spAutoFit/>
          </a:bodyPr>
          <a:lstStyle/>
          <a:p>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Your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Edit Layout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page will look like this.  Aside of each web part you will see icons that perform certain functions. When you click on one of these triangle shaped icons, pointing down        or to the side       it will either minimize the web part or expand it to see detailed information.  Clicking this icon        will delete the web part from your view on the home page.  This         is your edit button.  And clicking this        will close that web part.</a:t>
            </a:r>
            <a:endParaRPr lang="en-US" sz="1400" dirty="0"/>
          </a:p>
        </p:txBody>
      </p:sp>
      <p:pic>
        <p:nvPicPr>
          <p:cNvPr id="60" name="Picture 59"/>
          <p:cNvPicPr/>
          <p:nvPr/>
        </p:nvPicPr>
        <p:blipFill>
          <a:blip r:embed="rId6" cstate="print"/>
          <a:srcRect l="21408" t="20966" r="52959" b="39202"/>
          <a:stretch>
            <a:fillRect/>
          </a:stretch>
        </p:blipFill>
        <p:spPr bwMode="auto">
          <a:xfrm>
            <a:off x="1143000" y="2286001"/>
            <a:ext cx="6553200" cy="3810000"/>
          </a:xfrm>
          <a:prstGeom prst="rect">
            <a:avLst/>
          </a:prstGeom>
          <a:noFill/>
          <a:ln w="9525">
            <a:noFill/>
            <a:miter lim="800000"/>
            <a:headEnd/>
            <a:tailEnd/>
          </a:ln>
        </p:spPr>
      </p:pic>
      <p:sp>
        <p:nvSpPr>
          <p:cNvPr id="4141" name="Oval 45"/>
          <p:cNvSpPr>
            <a:spLocks noChangeArrowheads="1"/>
          </p:cNvSpPr>
          <p:nvPr/>
        </p:nvSpPr>
        <p:spPr bwMode="auto">
          <a:xfrm>
            <a:off x="1162050" y="2463800"/>
            <a:ext cx="333375" cy="295275"/>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4142" name="AutoShape 46"/>
          <p:cNvCxnSpPr>
            <a:cxnSpLocks noChangeShapeType="1"/>
          </p:cNvCxnSpPr>
          <p:nvPr/>
        </p:nvCxnSpPr>
        <p:spPr bwMode="auto">
          <a:xfrm>
            <a:off x="838200" y="2209800"/>
            <a:ext cx="323850" cy="254000"/>
          </a:xfrm>
          <a:prstGeom prst="straightConnector1">
            <a:avLst/>
          </a:prstGeom>
          <a:noFill/>
          <a:ln w="19050">
            <a:solidFill>
              <a:srgbClr val="FF0000"/>
            </a:solidFill>
            <a:round/>
            <a:headEnd/>
            <a:tailEnd type="triangle" w="med" len="med"/>
          </a:ln>
        </p:spPr>
      </p:cxnSp>
      <p:sp>
        <p:nvSpPr>
          <p:cNvPr id="4145" name="Oval 49"/>
          <p:cNvSpPr>
            <a:spLocks noChangeArrowheads="1"/>
          </p:cNvSpPr>
          <p:nvPr/>
        </p:nvSpPr>
        <p:spPr bwMode="auto">
          <a:xfrm>
            <a:off x="5962650" y="2463800"/>
            <a:ext cx="333375" cy="295275"/>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4146" name="AutoShape 50"/>
          <p:cNvCxnSpPr>
            <a:cxnSpLocks noChangeShapeType="1"/>
          </p:cNvCxnSpPr>
          <p:nvPr/>
        </p:nvCxnSpPr>
        <p:spPr bwMode="auto">
          <a:xfrm>
            <a:off x="5638800" y="2209800"/>
            <a:ext cx="323850" cy="254000"/>
          </a:xfrm>
          <a:prstGeom prst="straightConnector1">
            <a:avLst/>
          </a:prstGeom>
          <a:noFill/>
          <a:ln w="19050">
            <a:solidFill>
              <a:srgbClr val="FF0000"/>
            </a:solidFill>
            <a:round/>
            <a:headEnd/>
            <a:tailEnd type="triangle" w="med" len="med"/>
          </a:ln>
        </p:spPr>
      </p:cxnSp>
      <p:sp>
        <p:nvSpPr>
          <p:cNvPr id="4147" name="Oval 51"/>
          <p:cNvSpPr>
            <a:spLocks noChangeArrowheads="1"/>
          </p:cNvSpPr>
          <p:nvPr/>
        </p:nvSpPr>
        <p:spPr bwMode="auto">
          <a:xfrm>
            <a:off x="6191250" y="3987800"/>
            <a:ext cx="333375" cy="295275"/>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4148" name="AutoShape 52"/>
          <p:cNvCxnSpPr>
            <a:cxnSpLocks noChangeShapeType="1"/>
          </p:cNvCxnSpPr>
          <p:nvPr/>
        </p:nvCxnSpPr>
        <p:spPr bwMode="auto">
          <a:xfrm>
            <a:off x="5867400" y="3733800"/>
            <a:ext cx="323850" cy="254000"/>
          </a:xfrm>
          <a:prstGeom prst="straightConnector1">
            <a:avLst/>
          </a:prstGeom>
          <a:noFill/>
          <a:ln w="19050">
            <a:solidFill>
              <a:srgbClr val="FF0000"/>
            </a:solidFill>
            <a:round/>
            <a:headEnd/>
            <a:tailEnd type="triangle" w="med" len="med"/>
          </a:ln>
        </p:spPr>
      </p:cxnSp>
      <p:sp>
        <p:nvSpPr>
          <p:cNvPr id="4149" name="Oval 53"/>
          <p:cNvSpPr>
            <a:spLocks noChangeArrowheads="1"/>
          </p:cNvSpPr>
          <p:nvPr/>
        </p:nvSpPr>
        <p:spPr bwMode="auto">
          <a:xfrm>
            <a:off x="1314450" y="3454400"/>
            <a:ext cx="333375" cy="295275"/>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4150" name="AutoShape 54"/>
          <p:cNvCxnSpPr>
            <a:cxnSpLocks noChangeShapeType="1"/>
          </p:cNvCxnSpPr>
          <p:nvPr/>
        </p:nvCxnSpPr>
        <p:spPr bwMode="auto">
          <a:xfrm>
            <a:off x="990600" y="3200400"/>
            <a:ext cx="323850" cy="254000"/>
          </a:xfrm>
          <a:prstGeom prst="straightConnector1">
            <a:avLst/>
          </a:prstGeom>
          <a:noFill/>
          <a:ln w="1905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View Page</a:t>
            </a:r>
            <a:endParaRPr lang="en-US" sz="4400" b="1" dirty="0">
              <a:solidFill>
                <a:schemeClr val="bg1"/>
              </a:solidFill>
              <a:latin typeface="+mj-lt"/>
              <a:ea typeface="+mj-ea"/>
              <a:cs typeface="+mj-cs"/>
            </a:endParaRPr>
          </a:p>
        </p:txBody>
      </p:sp>
      <p:sp>
        <p:nvSpPr>
          <p:cNvPr id="28673" name="Rectangle 1"/>
          <p:cNvSpPr>
            <a:spLocks noChangeArrowheads="1"/>
          </p:cNvSpPr>
          <p:nvPr/>
        </p:nvSpPr>
        <p:spPr bwMode="auto">
          <a:xfrm>
            <a:off x="533400" y="1033790"/>
            <a:ext cx="8077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Now scroll all the way to the bottom of the page and click on the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View Page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link and you will be returned to your Home Page.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p:cNvPicPr/>
          <p:nvPr/>
        </p:nvPicPr>
        <p:blipFill>
          <a:blip r:embed="rId2" cstate="print"/>
          <a:srcRect l="15327" t="6614" r="56845" b="15344"/>
          <a:stretch>
            <a:fillRect/>
          </a:stretch>
        </p:blipFill>
        <p:spPr bwMode="auto">
          <a:xfrm>
            <a:off x="2438401" y="1447800"/>
            <a:ext cx="3886200" cy="4724400"/>
          </a:xfrm>
          <a:prstGeom prst="rect">
            <a:avLst/>
          </a:prstGeom>
          <a:noFill/>
          <a:ln w="9525">
            <a:noFill/>
            <a:miter lim="800000"/>
            <a:headEnd/>
            <a:tailEnd/>
          </a:ln>
        </p:spPr>
      </p:pic>
      <p:sp>
        <p:nvSpPr>
          <p:cNvPr id="28674" name="Oval 2"/>
          <p:cNvSpPr>
            <a:spLocks noChangeArrowheads="1"/>
          </p:cNvSpPr>
          <p:nvPr/>
        </p:nvSpPr>
        <p:spPr bwMode="auto">
          <a:xfrm>
            <a:off x="3200400" y="5791200"/>
            <a:ext cx="990600" cy="381000"/>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675" name="AutoShape 3"/>
          <p:cNvCxnSpPr>
            <a:cxnSpLocks noChangeShapeType="1"/>
          </p:cNvCxnSpPr>
          <p:nvPr/>
        </p:nvCxnSpPr>
        <p:spPr bwMode="auto">
          <a:xfrm>
            <a:off x="2819400" y="5410200"/>
            <a:ext cx="457200" cy="409575"/>
          </a:xfrm>
          <a:prstGeom prst="straightConnector1">
            <a:avLst/>
          </a:prstGeom>
          <a:noFill/>
          <a:ln w="1905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676400" y="2971800"/>
            <a:ext cx="6172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hope you enjoyed the Web </a:t>
            </a:r>
            <a:r>
              <a:rPr lang="en-US" sz="2400" b="1" dirty="0" smtClean="0">
                <a:latin typeface="Calibri" pitchFamily="34" charset="0"/>
                <a:ea typeface="Calibri" pitchFamily="34" charset="0"/>
                <a:cs typeface="Times New Roman" pitchFamily="18" charset="0"/>
              </a:rPr>
              <a:t>P</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arts </a:t>
            </a:r>
            <a:r>
              <a:rPr lang="en-US" sz="2400" b="1" dirty="0" smtClean="0">
                <a:latin typeface="Calibri" pitchFamily="34" charset="0"/>
                <a:ea typeface="Calibri" pitchFamily="34" charset="0"/>
                <a:cs typeface="Times New Roman" pitchFamily="18" charset="0"/>
              </a:rPr>
              <a:t>O</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verview.</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4"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Web Parts Conclusion</a:t>
            </a:r>
            <a:endParaRPr lang="en-US" sz="4400" b="1"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2209800"/>
            <a:ext cx="6705600" cy="707886"/>
          </a:xfrm>
          <a:prstGeom prst="rect">
            <a:avLst/>
          </a:prstGeom>
        </p:spPr>
        <p:txBody>
          <a:bodyPr wrap="square">
            <a:spAutoFit/>
          </a:bodyPr>
          <a:lstStyle/>
          <a:p>
            <a:pPr algn="ctr"/>
            <a:r>
              <a:rPr lang="en-US" sz="4000" dirty="0" err="1" smtClean="0"/>
              <a:t>SchoolNet</a:t>
            </a:r>
            <a:r>
              <a:rPr lang="en-US" sz="4000" dirty="0" smtClean="0"/>
              <a:t> - Classroom</a:t>
            </a:r>
            <a:endParaRPr lang="en-US" sz="4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Logging into </a:t>
            </a:r>
            <a:r>
              <a:rPr lang="en-US" sz="4400" b="1" dirty="0" err="1" smtClean="0">
                <a:solidFill>
                  <a:schemeClr val="bg1"/>
                </a:solidFill>
                <a:latin typeface="+mj-lt"/>
                <a:ea typeface="+mj-ea"/>
                <a:cs typeface="+mj-cs"/>
              </a:rPr>
              <a:t>SchoolNet</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19</a:t>
            </a:fld>
            <a:r>
              <a:rPr lang="en-US"/>
              <a:t>  </a:t>
            </a:r>
            <a:endParaRPr lang="en-US" dirty="0"/>
          </a:p>
        </p:txBody>
      </p:sp>
      <p:pic>
        <p:nvPicPr>
          <p:cNvPr id="7" name="Picture 6"/>
          <p:cNvPicPr/>
          <p:nvPr/>
        </p:nvPicPr>
        <p:blipFill>
          <a:blip r:embed="rId2" cstate="print"/>
          <a:srcRect r="3846" b="7692"/>
          <a:stretch>
            <a:fillRect/>
          </a:stretch>
        </p:blipFill>
        <p:spPr bwMode="auto">
          <a:xfrm>
            <a:off x="1447800" y="1905000"/>
            <a:ext cx="5715000" cy="4114800"/>
          </a:xfrm>
          <a:prstGeom prst="rect">
            <a:avLst/>
          </a:prstGeom>
          <a:noFill/>
          <a:ln w="19050">
            <a:solidFill>
              <a:schemeClr val="tx1"/>
            </a:solidFill>
            <a:miter lim="800000"/>
            <a:headEnd/>
            <a:tailEnd/>
          </a:ln>
        </p:spPr>
      </p:pic>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45" name="AutoShape 1"/>
          <p:cNvSpPr>
            <a:spLocks noChangeShapeType="1"/>
          </p:cNvSpPr>
          <p:nvPr/>
        </p:nvSpPr>
        <p:spPr bwMode="auto">
          <a:xfrm flipH="1">
            <a:off x="2133600" y="5181601"/>
            <a:ext cx="457200" cy="228599"/>
          </a:xfrm>
          <a:prstGeom prst="straightConnector1">
            <a:avLst/>
          </a:prstGeom>
          <a:noFill/>
          <a:ln w="381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dirty="0"/>
          </a:p>
        </p:txBody>
      </p:sp>
      <p:sp>
        <p:nvSpPr>
          <p:cNvPr id="6147" name="Rectangle 3"/>
          <p:cNvSpPr>
            <a:spLocks noChangeArrowheads="1"/>
          </p:cNvSpPr>
          <p:nvPr/>
        </p:nvSpPr>
        <p:spPr bwMode="auto">
          <a:xfrm>
            <a:off x="1066800" y="1219200"/>
            <a:ext cx="6858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Log into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Powerschool</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Click </a:t>
            </a:r>
            <a:r>
              <a:rPr kumimoji="0" lang="en-US"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SchoolNet</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under Applications on left-hand column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Logging into </a:t>
            </a:r>
            <a:r>
              <a:rPr lang="en-US" sz="4400" b="1" dirty="0" err="1" smtClean="0">
                <a:solidFill>
                  <a:schemeClr val="bg1"/>
                </a:solidFill>
                <a:latin typeface="+mj-lt"/>
                <a:ea typeface="+mj-ea"/>
                <a:cs typeface="+mj-cs"/>
              </a:rPr>
              <a:t>SchoolNet</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a:t>
            </a:fld>
            <a:r>
              <a:rPr lang="en-US"/>
              <a:t>  </a:t>
            </a:r>
            <a:endParaRPr lang="en-US" dirty="0"/>
          </a:p>
        </p:txBody>
      </p:sp>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48" name="Rectangle 4"/>
          <p:cNvSpPr>
            <a:spLocks noChangeArrowheads="1"/>
          </p:cNvSpPr>
          <p:nvPr/>
        </p:nvSpPr>
        <p:spPr bwMode="auto">
          <a:xfrm>
            <a:off x="1066800" y="1295400"/>
            <a:ext cx="685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Log into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Powerschool</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then click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SchoolNet</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under Applications in the left-hand column.</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l="1667" t="22995" r="45215" b="6667"/>
          <a:stretch>
            <a:fillRect/>
          </a:stretch>
        </p:blipFill>
        <p:spPr bwMode="auto">
          <a:xfrm>
            <a:off x="685800" y="1676400"/>
            <a:ext cx="7759034" cy="4038600"/>
          </a:xfrm>
          <a:prstGeom prst="rect">
            <a:avLst/>
          </a:prstGeom>
          <a:noFill/>
          <a:ln w="9525">
            <a:noFill/>
            <a:miter lim="800000"/>
            <a:headEnd/>
            <a:tailEnd/>
          </a:ln>
        </p:spPr>
      </p:pic>
      <p:sp>
        <p:nvSpPr>
          <p:cNvPr id="13" name="Oval 12"/>
          <p:cNvSpPr/>
          <p:nvPr/>
        </p:nvSpPr>
        <p:spPr>
          <a:xfrm>
            <a:off x="533400" y="5410200"/>
            <a:ext cx="1143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1371600" y="4876800"/>
            <a:ext cx="9906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Classrooms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algn="just">
              <a:spcBef>
                <a:spcPct val="20000"/>
              </a:spcBef>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20</a:t>
            </a:fld>
            <a:r>
              <a:rPr lang="en-US"/>
              <a:t>  </a:t>
            </a:r>
            <a:endParaRPr lang="en-US" dirty="0"/>
          </a:p>
        </p:txBody>
      </p:sp>
      <p:pic>
        <p:nvPicPr>
          <p:cNvPr id="3" name="Picture 2"/>
          <p:cNvPicPr>
            <a:picLocks noChangeAspect="1" noChangeArrowheads="1"/>
          </p:cNvPicPr>
          <p:nvPr/>
        </p:nvPicPr>
        <p:blipFill>
          <a:blip r:embed="rId2" cstate="print"/>
          <a:srcRect l="18749" t="8148" r="40000" b="51852"/>
          <a:stretch>
            <a:fillRect/>
          </a:stretch>
        </p:blipFill>
        <p:spPr bwMode="auto">
          <a:xfrm>
            <a:off x="685800" y="1828800"/>
            <a:ext cx="7543800" cy="4114800"/>
          </a:xfrm>
          <a:prstGeom prst="rect">
            <a:avLst/>
          </a:prstGeom>
          <a:noFill/>
          <a:ln w="9525">
            <a:noFill/>
            <a:miter lim="800000"/>
            <a:headEnd/>
            <a:tailEnd/>
          </a:ln>
        </p:spPr>
      </p:pic>
      <p:sp>
        <p:nvSpPr>
          <p:cNvPr id="9" name="TextBox 8"/>
          <p:cNvSpPr txBox="1"/>
          <p:nvPr/>
        </p:nvSpPr>
        <p:spPr>
          <a:xfrm>
            <a:off x="762000" y="1143000"/>
            <a:ext cx="7467600" cy="646331"/>
          </a:xfrm>
          <a:prstGeom prst="rect">
            <a:avLst/>
          </a:prstGeom>
          <a:noFill/>
        </p:spPr>
        <p:txBody>
          <a:bodyPr wrap="square" rtlCol="0">
            <a:spAutoFit/>
          </a:bodyPr>
          <a:lstStyle/>
          <a:p>
            <a:r>
              <a:rPr lang="en-US" dirty="0" smtClean="0"/>
              <a:t>From the </a:t>
            </a:r>
            <a:r>
              <a:rPr lang="en-US" dirty="0" err="1" smtClean="0"/>
              <a:t>SchoolNet</a:t>
            </a:r>
            <a:r>
              <a:rPr lang="en-US" dirty="0" smtClean="0"/>
              <a:t> Home Page, place your cursor over</a:t>
            </a:r>
            <a:r>
              <a:rPr lang="en-US" b="1" dirty="0" smtClean="0"/>
              <a:t> Classrooms </a:t>
            </a:r>
            <a:r>
              <a:rPr lang="en-US" dirty="0" smtClean="0"/>
              <a:t>and then click on “</a:t>
            </a:r>
            <a:r>
              <a:rPr lang="en-US" b="1" dirty="0" smtClean="0"/>
              <a:t>Student Performance</a:t>
            </a:r>
            <a:r>
              <a:rPr lang="en-US" dirty="0" smtClean="0"/>
              <a:t>”</a:t>
            </a:r>
            <a:endParaRPr lang="en-US" dirty="0"/>
          </a:p>
        </p:txBody>
      </p:sp>
      <p:cxnSp>
        <p:nvCxnSpPr>
          <p:cNvPr id="12" name="Straight Arrow Connector 11"/>
          <p:cNvCxnSpPr/>
          <p:nvPr/>
        </p:nvCxnSpPr>
        <p:spPr>
          <a:xfrm flipH="1">
            <a:off x="1828800" y="2971800"/>
            <a:ext cx="10668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Student Performance</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990600"/>
            <a:ext cx="9144000" cy="51593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21</a:t>
            </a:fld>
            <a:r>
              <a:rPr lang="en-US"/>
              <a:t>  </a:t>
            </a:r>
            <a:endParaRPr lang="en-US" dirty="0"/>
          </a:p>
        </p:txBody>
      </p:sp>
      <p:sp>
        <p:nvSpPr>
          <p:cNvPr id="7" name="TextBox 6"/>
          <p:cNvSpPr txBox="1"/>
          <p:nvPr/>
        </p:nvSpPr>
        <p:spPr>
          <a:xfrm>
            <a:off x="685800" y="914400"/>
            <a:ext cx="7772400" cy="1200329"/>
          </a:xfrm>
          <a:prstGeom prst="rect">
            <a:avLst/>
          </a:prstGeom>
          <a:noFill/>
        </p:spPr>
        <p:txBody>
          <a:bodyPr wrap="square" rtlCol="0">
            <a:spAutoFit/>
          </a:bodyPr>
          <a:lstStyle/>
          <a:p>
            <a:r>
              <a:rPr lang="en-US" dirty="0" smtClean="0"/>
              <a:t>The </a:t>
            </a:r>
            <a:r>
              <a:rPr lang="en-US" b="1" dirty="0" smtClean="0"/>
              <a:t>Student Performance </a:t>
            </a:r>
            <a:r>
              <a:rPr lang="en-US" dirty="0" smtClean="0"/>
              <a:t>section offers the ability to drill down to the student level and create custom reports related to that student.  For administrators, you must first select a school and teacher from the </a:t>
            </a:r>
            <a:r>
              <a:rPr lang="en-US" b="1" dirty="0" smtClean="0"/>
              <a:t>Selection Chooser </a:t>
            </a:r>
            <a:r>
              <a:rPr lang="en-US" dirty="0" smtClean="0"/>
              <a:t>menu.  (This information will default for teachers).</a:t>
            </a:r>
            <a:endParaRPr lang="en-US" dirty="0"/>
          </a:p>
        </p:txBody>
      </p:sp>
      <p:pic>
        <p:nvPicPr>
          <p:cNvPr id="8" name="Picture 7"/>
          <p:cNvPicPr/>
          <p:nvPr/>
        </p:nvPicPr>
        <p:blipFill>
          <a:blip r:embed="rId2" cstate="print"/>
          <a:srcRect l="14423" t="20842" r="23194" b="58918"/>
          <a:stretch>
            <a:fillRect/>
          </a:stretch>
        </p:blipFill>
        <p:spPr bwMode="auto">
          <a:xfrm>
            <a:off x="228600" y="2514600"/>
            <a:ext cx="4648200" cy="1206017"/>
          </a:xfrm>
          <a:prstGeom prst="rect">
            <a:avLst/>
          </a:prstGeom>
          <a:noFill/>
          <a:ln w="19050">
            <a:solidFill>
              <a:schemeClr val="tx1"/>
            </a:solidFill>
            <a:miter lim="800000"/>
            <a:headEnd/>
            <a:tailEnd/>
          </a:ln>
        </p:spPr>
      </p:pic>
      <p:pic>
        <p:nvPicPr>
          <p:cNvPr id="9" name="Picture 8"/>
          <p:cNvPicPr/>
          <p:nvPr/>
        </p:nvPicPr>
        <p:blipFill>
          <a:blip r:embed="rId3" cstate="print"/>
          <a:srcRect l="17148" t="21042" r="50589" b="44289"/>
          <a:stretch>
            <a:fillRect/>
          </a:stretch>
        </p:blipFill>
        <p:spPr bwMode="auto">
          <a:xfrm>
            <a:off x="4953000" y="1981200"/>
            <a:ext cx="3810000" cy="2066925"/>
          </a:xfrm>
          <a:prstGeom prst="rect">
            <a:avLst/>
          </a:prstGeom>
          <a:noFill/>
          <a:ln w="38100">
            <a:solidFill>
              <a:schemeClr val="tx1"/>
            </a:solidFill>
            <a:miter lim="800000"/>
            <a:headEnd/>
            <a:tailEnd/>
          </a:ln>
        </p:spPr>
      </p:pic>
      <p:pic>
        <p:nvPicPr>
          <p:cNvPr id="10" name="Picture 9"/>
          <p:cNvPicPr/>
          <p:nvPr/>
        </p:nvPicPr>
        <p:blipFill>
          <a:blip r:embed="rId4" cstate="print"/>
          <a:srcRect l="15705" t="21242" r="19071" b="54292"/>
          <a:stretch>
            <a:fillRect/>
          </a:stretch>
        </p:blipFill>
        <p:spPr bwMode="auto">
          <a:xfrm>
            <a:off x="990600" y="3886200"/>
            <a:ext cx="6604706" cy="1981200"/>
          </a:xfrm>
          <a:prstGeom prst="rect">
            <a:avLst/>
          </a:prstGeom>
          <a:noFill/>
          <a:ln w="19050">
            <a:solidFill>
              <a:schemeClr val="tx1"/>
            </a:solidFill>
            <a:miter lim="800000"/>
            <a:headEnd/>
            <a:tailEnd/>
          </a:ln>
        </p:spPr>
      </p:pic>
      <p:sp>
        <p:nvSpPr>
          <p:cNvPr id="12" name="Rounded Rectangle 11"/>
          <p:cNvSpPr/>
          <p:nvPr/>
        </p:nvSpPr>
        <p:spPr>
          <a:xfrm>
            <a:off x="457200" y="2895600"/>
            <a:ext cx="31242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143000" y="4953000"/>
            <a:ext cx="4038600" cy="914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029200" y="2590800"/>
            <a:ext cx="37338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29000" y="4724400"/>
            <a:ext cx="914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48000" y="5334000"/>
            <a:ext cx="914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050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Student Performance Tabs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22</a:t>
            </a:fld>
            <a:r>
              <a:rPr lang="en-US"/>
              <a:t>  </a:t>
            </a: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249"/>
            <a:ext cx="8730720" cy="446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697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Student Performance Guide</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192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23</a:t>
            </a:fld>
            <a:r>
              <a:rPr lang="en-US"/>
              <a:t>  </a:t>
            </a:r>
            <a:endParaRPr 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78706"/>
          <a:stretch>
            <a:fillRect/>
          </a:stretch>
        </p:blipFill>
        <p:spPr bwMode="auto">
          <a:xfrm>
            <a:off x="685800" y="838200"/>
            <a:ext cx="7518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nvGraphicFramePr>
        <p:xfrm>
          <a:off x="1371600" y="1905000"/>
          <a:ext cx="6019800" cy="4171188"/>
        </p:xfrm>
        <a:graphic>
          <a:graphicData uri="http://schemas.openxmlformats.org/drawingml/2006/table">
            <a:tbl>
              <a:tblPr/>
              <a:tblGrid>
                <a:gridCol w="2056790"/>
                <a:gridCol w="3963010"/>
              </a:tblGrid>
              <a:tr h="813743">
                <a:tc>
                  <a:txBody>
                    <a:bodyPr/>
                    <a:lstStyle/>
                    <a:p>
                      <a:pPr marL="0" marR="0">
                        <a:lnSpc>
                          <a:spcPct val="115000"/>
                        </a:lnSpc>
                        <a:spcBef>
                          <a:spcPts val="0"/>
                        </a:spcBef>
                        <a:spcAft>
                          <a:spcPts val="1000"/>
                        </a:spcAft>
                      </a:pPr>
                      <a:r>
                        <a:rPr lang="en-US" sz="1200" b="1" dirty="0">
                          <a:latin typeface="Times New Roman"/>
                          <a:ea typeface="Times New Roman"/>
                          <a:cs typeface="Times New Roman"/>
                        </a:rPr>
                        <a:t>Classroom Test Dashboard</a:t>
                      </a:r>
                      <a:endParaRPr lang="en-US" sz="1100" dirty="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200" b="1">
                          <a:latin typeface="Times New Roman"/>
                          <a:ea typeface="Times New Roman"/>
                          <a:cs typeface="Times New Roman"/>
                        </a:rPr>
                        <a:t>Allows you to view data related to Classroom tests (i.e., tests created and administered by a teacher to their own students or sections and administration-assigned or –recommended tests for which data is not aggregated at the district level)</a:t>
                      </a:r>
                      <a:endParaRPr lang="en-US" sz="110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r>
              <a:tr h="813743">
                <a:tc>
                  <a:txBody>
                    <a:bodyPr/>
                    <a:lstStyle/>
                    <a:p>
                      <a:pPr marL="0" marR="0">
                        <a:lnSpc>
                          <a:spcPct val="115000"/>
                        </a:lnSpc>
                        <a:spcBef>
                          <a:spcPts val="0"/>
                        </a:spcBef>
                        <a:spcAft>
                          <a:spcPts val="1000"/>
                        </a:spcAft>
                      </a:pPr>
                      <a:r>
                        <a:rPr lang="en-US" sz="1200" b="1" dirty="0">
                          <a:latin typeface="Times New Roman"/>
                          <a:ea typeface="Times New Roman"/>
                          <a:cs typeface="Times New Roman"/>
                        </a:rPr>
                        <a:t>Item Analysis</a:t>
                      </a:r>
                      <a:endParaRPr lang="en-US" sz="1100" dirty="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1000"/>
                        </a:spcAft>
                      </a:pPr>
                      <a:r>
                        <a:rPr lang="en-US" sz="1200" dirty="0">
                          <a:latin typeface="Times New Roman"/>
                          <a:ea typeface="Times New Roman"/>
                          <a:cs typeface="Times New Roman"/>
                        </a:rPr>
                        <a:t>For any benchmark, classroom or standardized test, see the selected answer each student and the standard that it is aligned to the question. This tab is hidden if your district does not have benchmark reporting</a:t>
                      </a:r>
                      <a:endParaRPr lang="en-US" sz="1100" dirty="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406872">
                <a:tc>
                  <a:txBody>
                    <a:bodyPr/>
                    <a:lstStyle/>
                    <a:p>
                      <a:pPr marL="0" marR="0">
                        <a:lnSpc>
                          <a:spcPct val="115000"/>
                        </a:lnSpc>
                        <a:spcBef>
                          <a:spcPts val="0"/>
                        </a:spcBef>
                        <a:spcAft>
                          <a:spcPts val="1000"/>
                        </a:spcAft>
                      </a:pPr>
                      <a:r>
                        <a:rPr lang="en-US" sz="1200" b="1" dirty="0">
                          <a:latin typeface="Times New Roman"/>
                          <a:ea typeface="Times New Roman"/>
                          <a:cs typeface="Times New Roman"/>
                        </a:rPr>
                        <a:t>Skill Analysis</a:t>
                      </a:r>
                      <a:endParaRPr lang="en-US" sz="1100" dirty="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200" dirty="0">
                          <a:latin typeface="Times New Roman"/>
                          <a:ea typeface="Times New Roman"/>
                          <a:cs typeface="Times New Roman"/>
                        </a:rPr>
                        <a:t>View student performance on each standard assessed during the year</a:t>
                      </a:r>
                      <a:endParaRPr lang="en-US" sz="1100" dirty="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813743">
                <a:tc>
                  <a:txBody>
                    <a:bodyPr/>
                    <a:lstStyle/>
                    <a:p>
                      <a:pPr marL="0" marR="0">
                        <a:lnSpc>
                          <a:spcPct val="115000"/>
                        </a:lnSpc>
                        <a:spcBef>
                          <a:spcPts val="0"/>
                        </a:spcBef>
                        <a:spcAft>
                          <a:spcPts val="1000"/>
                        </a:spcAft>
                      </a:pPr>
                      <a:r>
                        <a:rPr lang="en-US" sz="1200" b="1" dirty="0">
                          <a:latin typeface="Times New Roman"/>
                          <a:ea typeface="Times New Roman"/>
                          <a:cs typeface="Times New Roman"/>
                        </a:rPr>
                        <a:t>Standards Mastery</a:t>
                      </a:r>
                      <a:endParaRPr lang="en-US" sz="1100" dirty="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1000"/>
                        </a:spcAft>
                      </a:pPr>
                      <a:r>
                        <a:rPr lang="en-US" sz="1200">
                          <a:latin typeface="Times New Roman"/>
                          <a:ea typeface="Times New Roman"/>
                          <a:cs typeface="Times New Roman"/>
                        </a:rPr>
                        <a:t>View specific course standards to see how many times they have been addressed (or scheduled), and student’s collective mastery on recent assessments or course standards as measured by those assessments</a:t>
                      </a:r>
                      <a:endParaRPr lang="en-US" sz="110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372966">
                <a:tc>
                  <a:txBody>
                    <a:bodyPr/>
                    <a:lstStyle/>
                    <a:p>
                      <a:pPr marL="0" marR="0">
                        <a:lnSpc>
                          <a:spcPct val="115000"/>
                        </a:lnSpc>
                        <a:spcBef>
                          <a:spcPts val="0"/>
                        </a:spcBef>
                        <a:spcAft>
                          <a:spcPts val="1000"/>
                        </a:spcAft>
                      </a:pPr>
                      <a:r>
                        <a:rPr lang="en-US" sz="1200" b="1">
                          <a:latin typeface="Times New Roman"/>
                          <a:ea typeface="Times New Roman"/>
                          <a:cs typeface="Times New Roman"/>
                        </a:rPr>
                        <a:t>Summary Statistics</a:t>
                      </a:r>
                      <a:endParaRPr lang="en-US" sz="110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latin typeface="Times New Roman"/>
                          <a:ea typeface="Times New Roman"/>
                          <a:cs typeface="Times New Roman"/>
                        </a:rPr>
                        <a:t>Provides information regarding  District and State benchmark test scores</a:t>
                      </a:r>
                      <a:endParaRPr lang="en-US" sz="110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610308">
                <a:tc>
                  <a:txBody>
                    <a:bodyPr/>
                    <a:lstStyle/>
                    <a:p>
                      <a:pPr marL="0" marR="0">
                        <a:lnSpc>
                          <a:spcPct val="115000"/>
                        </a:lnSpc>
                        <a:spcBef>
                          <a:spcPts val="0"/>
                        </a:spcBef>
                        <a:spcAft>
                          <a:spcPts val="1000"/>
                        </a:spcAft>
                      </a:pPr>
                      <a:r>
                        <a:rPr lang="en-US" sz="1200" b="1">
                          <a:latin typeface="Times New Roman"/>
                          <a:ea typeface="Times New Roman"/>
                          <a:cs typeface="Times New Roman"/>
                        </a:rPr>
                        <a:t>Student List</a:t>
                      </a:r>
                      <a:endParaRPr lang="en-US" sz="110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1000"/>
                        </a:spcAft>
                      </a:pPr>
                      <a:r>
                        <a:rPr lang="en-US" sz="1200" dirty="0">
                          <a:latin typeface="Times New Roman"/>
                          <a:ea typeface="Times New Roman"/>
                          <a:cs typeface="Times New Roman"/>
                        </a:rPr>
                        <a:t>View the students enrolled in each of your classes. Each student has an individual Student Profile which you can use to track a student’s academic progress, special needs, etc</a:t>
                      </a:r>
                      <a:endParaRPr lang="en-US" sz="1100" dirty="0">
                        <a:latin typeface="Calibri"/>
                        <a:ea typeface="Times New Roman"/>
                        <a:cs typeface="Times New Roman"/>
                      </a:endParaRPr>
                    </a:p>
                  </a:txBody>
                  <a:tcPr marL="66338" marR="66338"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bl>
          </a:graphicData>
        </a:graphic>
      </p:graphicFrame>
      <p:sp>
        <p:nvSpPr>
          <p:cNvPr id="4403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77750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Student Groups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24</a:t>
            </a:fld>
            <a:r>
              <a:rPr lang="en-US"/>
              <a:t>  </a:t>
            </a:r>
            <a:endParaRPr lang="en-US" dirty="0"/>
          </a:p>
        </p:txBody>
      </p:sp>
      <p:pic>
        <p:nvPicPr>
          <p:cNvPr id="7" name="Picture 6"/>
          <p:cNvPicPr>
            <a:picLocks noChangeAspect="1" noChangeArrowheads="1"/>
          </p:cNvPicPr>
          <p:nvPr/>
        </p:nvPicPr>
        <p:blipFill>
          <a:blip r:embed="rId2" cstate="print"/>
          <a:srcRect l="19170" t="8148" r="40000" b="51852"/>
          <a:stretch>
            <a:fillRect/>
          </a:stretch>
        </p:blipFill>
        <p:spPr bwMode="auto">
          <a:xfrm>
            <a:off x="914400" y="1828800"/>
            <a:ext cx="7391400" cy="4267200"/>
          </a:xfrm>
          <a:prstGeom prst="rect">
            <a:avLst/>
          </a:prstGeom>
          <a:noFill/>
          <a:ln w="19050">
            <a:solidFill>
              <a:schemeClr val="tx1"/>
            </a:solidFill>
            <a:miter lim="800000"/>
            <a:headEnd/>
            <a:tailEnd/>
          </a:ln>
        </p:spPr>
      </p:pic>
      <p:cxnSp>
        <p:nvCxnSpPr>
          <p:cNvPr id="8" name="Straight Arrow Connector 7"/>
          <p:cNvCxnSpPr/>
          <p:nvPr/>
        </p:nvCxnSpPr>
        <p:spPr>
          <a:xfrm flipH="1">
            <a:off x="3733800" y="2971800"/>
            <a:ext cx="762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990600"/>
            <a:ext cx="7620000" cy="646331"/>
          </a:xfrm>
          <a:prstGeom prst="rect">
            <a:avLst/>
          </a:prstGeom>
          <a:noFill/>
        </p:spPr>
        <p:txBody>
          <a:bodyPr wrap="square" rtlCol="0">
            <a:spAutoFit/>
          </a:bodyPr>
          <a:lstStyle/>
          <a:p>
            <a:r>
              <a:rPr lang="en-US" dirty="0" smtClean="0"/>
              <a:t>From the Home Page, put your cursor over </a:t>
            </a:r>
            <a:r>
              <a:rPr lang="en-US" b="1" dirty="0" smtClean="0"/>
              <a:t>Classrooms</a:t>
            </a:r>
            <a:r>
              <a:rPr lang="en-US" dirty="0" smtClean="0"/>
              <a:t> again and then click “</a:t>
            </a:r>
            <a:r>
              <a:rPr lang="en-US" b="1" dirty="0" smtClean="0"/>
              <a:t>Student Groups</a:t>
            </a:r>
            <a:r>
              <a:rPr lang="en-US" dirty="0" smtClean="0"/>
              <a:t>” from the drop down.</a:t>
            </a:r>
            <a:endParaRPr lang="en-US" dirty="0"/>
          </a:p>
        </p:txBody>
      </p:sp>
    </p:spTree>
    <p:extLst>
      <p:ext uri="{BB962C8B-B14F-4D97-AF65-F5344CB8AC3E}">
        <p14:creationId xmlns:p14="http://schemas.microsoft.com/office/powerpoint/2010/main" val="4077750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Student Groups</a:t>
            </a:r>
            <a:endParaRPr lang="en-US" sz="4400" b="1" dirty="0">
              <a:solidFill>
                <a:schemeClr val="bg1"/>
              </a:solidFill>
              <a:latin typeface="+mj-lt"/>
              <a:ea typeface="+mj-ea"/>
              <a:cs typeface="+mj-cs"/>
            </a:endParaRPr>
          </a:p>
        </p:txBody>
      </p:sp>
      <p:sp>
        <p:nvSpPr>
          <p:cNvPr id="4" name="TextBox 3"/>
          <p:cNvSpPr txBox="1"/>
          <p:nvPr/>
        </p:nvSpPr>
        <p:spPr>
          <a:xfrm>
            <a:off x="609600" y="990600"/>
            <a:ext cx="7772400" cy="646331"/>
          </a:xfrm>
          <a:prstGeom prst="rect">
            <a:avLst/>
          </a:prstGeom>
          <a:noFill/>
        </p:spPr>
        <p:txBody>
          <a:bodyPr wrap="square" rtlCol="0">
            <a:spAutoFit/>
          </a:bodyPr>
          <a:lstStyle/>
          <a:p>
            <a:r>
              <a:rPr lang="en-US" dirty="0" smtClean="0"/>
              <a:t>After selecting “</a:t>
            </a:r>
            <a:r>
              <a:rPr lang="en-US" b="1" dirty="0" smtClean="0"/>
              <a:t>Student Groups</a:t>
            </a:r>
            <a:r>
              <a:rPr lang="en-US" dirty="0" smtClean="0"/>
              <a:t>” it may be necessary, if your screen does not default to list all students to change the setting by “</a:t>
            </a:r>
            <a:r>
              <a:rPr lang="en-US" b="1" dirty="0" smtClean="0"/>
              <a:t>View By</a:t>
            </a:r>
            <a:r>
              <a:rPr lang="en-US" dirty="0" smtClean="0"/>
              <a:t>” to “</a:t>
            </a:r>
            <a:r>
              <a:rPr lang="en-US" b="1" dirty="0" smtClean="0"/>
              <a:t>Student Name</a:t>
            </a:r>
            <a:r>
              <a:rPr lang="en-US" dirty="0" smtClean="0"/>
              <a:t>”</a:t>
            </a:r>
            <a:endParaRPr lang="en-US" dirty="0"/>
          </a:p>
        </p:txBody>
      </p:sp>
      <p:pic>
        <p:nvPicPr>
          <p:cNvPr id="6" name="Picture 5"/>
          <p:cNvPicPr/>
          <p:nvPr/>
        </p:nvPicPr>
        <p:blipFill>
          <a:blip r:embed="rId2" cstate="print"/>
          <a:srcRect l="23878" t="14530" r="25160" b="5413"/>
          <a:stretch>
            <a:fillRect/>
          </a:stretch>
        </p:blipFill>
        <p:spPr bwMode="auto">
          <a:xfrm>
            <a:off x="457200" y="1828800"/>
            <a:ext cx="8229600" cy="3886200"/>
          </a:xfrm>
          <a:prstGeom prst="rect">
            <a:avLst/>
          </a:prstGeom>
          <a:noFill/>
          <a:ln w="9525">
            <a:noFill/>
            <a:miter lim="800000"/>
            <a:headEnd/>
            <a:tailEnd/>
          </a:ln>
        </p:spPr>
      </p:pic>
      <p:pic>
        <p:nvPicPr>
          <p:cNvPr id="7" name="Picture 6"/>
          <p:cNvPicPr/>
          <p:nvPr/>
        </p:nvPicPr>
        <p:blipFill>
          <a:blip r:embed="rId3" cstate="print"/>
          <a:srcRect l="23219" t="21026" r="59144" b="64103"/>
          <a:stretch>
            <a:fillRect/>
          </a:stretch>
        </p:blipFill>
        <p:spPr bwMode="auto">
          <a:xfrm>
            <a:off x="3657600" y="2133600"/>
            <a:ext cx="4267200" cy="2057400"/>
          </a:xfrm>
          <a:prstGeom prst="rect">
            <a:avLst/>
          </a:prstGeom>
          <a:noFill/>
          <a:ln w="19050">
            <a:solidFill>
              <a:srgbClr val="FF0000"/>
            </a:solidFill>
            <a:miter lim="800000"/>
            <a:headEnd/>
            <a:tailEnd/>
          </a:ln>
        </p:spPr>
      </p:pic>
      <p:cxnSp>
        <p:nvCxnSpPr>
          <p:cNvPr id="9" name="Straight Arrow Connector 8"/>
          <p:cNvCxnSpPr/>
          <p:nvPr/>
        </p:nvCxnSpPr>
        <p:spPr>
          <a:xfrm>
            <a:off x="2286000" y="2895600"/>
            <a:ext cx="16002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90600" y="3200400"/>
            <a:ext cx="1371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90600" y="3962400"/>
            <a:ext cx="1371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5029200"/>
            <a:ext cx="1371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Creating Student Groups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990599"/>
            <a:ext cx="9144000" cy="51593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26</a:t>
            </a:fld>
            <a:r>
              <a:rPr lang="en-US"/>
              <a:t>  </a:t>
            </a:r>
            <a:endParaRPr lang="en-US" dirty="0"/>
          </a:p>
        </p:txBody>
      </p:sp>
      <p:pic>
        <p:nvPicPr>
          <p:cNvPr id="8" name="Picture 7"/>
          <p:cNvPicPr/>
          <p:nvPr/>
        </p:nvPicPr>
        <p:blipFill>
          <a:blip r:embed="rId2" cstate="print"/>
          <a:srcRect l="23879" t="13960" r="30449" b="5128"/>
          <a:stretch>
            <a:fillRect/>
          </a:stretch>
        </p:blipFill>
        <p:spPr bwMode="auto">
          <a:xfrm>
            <a:off x="609600" y="1981200"/>
            <a:ext cx="3733800" cy="4114800"/>
          </a:xfrm>
          <a:prstGeom prst="rect">
            <a:avLst/>
          </a:prstGeom>
          <a:noFill/>
          <a:ln w="19050">
            <a:solidFill>
              <a:schemeClr val="tx1"/>
            </a:solidFill>
            <a:miter lim="800000"/>
            <a:headEnd/>
            <a:tailEnd/>
          </a:ln>
        </p:spPr>
      </p:pic>
      <p:pic>
        <p:nvPicPr>
          <p:cNvPr id="112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16651" t="16997" r="8973" b="4816"/>
          <a:stretch>
            <a:fillRect/>
          </a:stretch>
        </p:blipFill>
        <p:spPr bwMode="auto">
          <a:xfrm>
            <a:off x="609600" y="1828800"/>
            <a:ext cx="4953000" cy="170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8526" y="3276600"/>
            <a:ext cx="6155474"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9600" y="914400"/>
            <a:ext cx="8153400" cy="923330"/>
          </a:xfrm>
          <a:prstGeom prst="rect">
            <a:avLst/>
          </a:prstGeom>
          <a:noFill/>
        </p:spPr>
        <p:txBody>
          <a:bodyPr wrap="square" rtlCol="0">
            <a:spAutoFit/>
          </a:bodyPr>
          <a:lstStyle/>
          <a:p>
            <a:r>
              <a:rPr lang="en-US" dirty="0" smtClean="0"/>
              <a:t>Once all your students appear, select “New Group” from the drop down menu and then select the students you want in that group and then click “</a:t>
            </a:r>
            <a:r>
              <a:rPr lang="en-US" b="1" dirty="0" smtClean="0"/>
              <a:t>Go</a:t>
            </a:r>
            <a:r>
              <a:rPr lang="en-US" dirty="0" smtClean="0"/>
              <a:t>”  In the next window , assign a group name and category (optional), then select “</a:t>
            </a:r>
            <a:r>
              <a:rPr lang="en-US" b="1" dirty="0" smtClean="0"/>
              <a:t>Save</a:t>
            </a:r>
            <a:r>
              <a:rPr lang="en-US" dirty="0" smtClean="0"/>
              <a:t>”.</a:t>
            </a:r>
            <a:endParaRPr lang="en-US" dirty="0"/>
          </a:p>
        </p:txBody>
      </p:sp>
      <p:cxnSp>
        <p:nvCxnSpPr>
          <p:cNvPr id="12" name="Straight Arrow Connector 11"/>
          <p:cNvCxnSpPr/>
          <p:nvPr/>
        </p:nvCxnSpPr>
        <p:spPr>
          <a:xfrm>
            <a:off x="1143000" y="2971800"/>
            <a:ext cx="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76400" y="2438400"/>
            <a:ext cx="304800" cy="1219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209800" y="2438400"/>
            <a:ext cx="1752600" cy="990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43000" y="3505200"/>
            <a:ext cx="6096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934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Edit Student Groups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762137"/>
            <a:ext cx="9388571" cy="5350869"/>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27</a:t>
            </a:fld>
            <a:r>
              <a:rPr lang="en-US"/>
              <a:t>  </a:t>
            </a:r>
            <a:endParaRPr lang="en-US" dirty="0"/>
          </a:p>
        </p:txBody>
      </p:sp>
      <p:pic>
        <p:nvPicPr>
          <p:cNvPr id="1331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16317"/>
            <a:ext cx="8610600" cy="242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24" r="13402"/>
          <a:stretch/>
        </p:blipFill>
        <p:spPr bwMode="auto">
          <a:xfrm>
            <a:off x="567890" y="3276600"/>
            <a:ext cx="499551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1226" y="3505200"/>
            <a:ext cx="6864350" cy="278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066800" y="4648200"/>
            <a:ext cx="533400" cy="2286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15000" y="4800600"/>
            <a:ext cx="76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6800" y="4876800"/>
            <a:ext cx="2057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95400" y="27432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676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2286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Edit Student Groups</a:t>
            </a:r>
            <a:endParaRPr lang="en-US" sz="4400" b="1" dirty="0">
              <a:solidFill>
                <a:schemeClr val="bg1"/>
              </a:solidFill>
              <a:latin typeface="+mj-lt"/>
              <a:ea typeface="+mj-ea"/>
              <a:cs typeface="+mj-cs"/>
            </a:endParaRPr>
          </a:p>
        </p:txBody>
      </p:sp>
      <p:pic>
        <p:nvPicPr>
          <p:cNvPr id="3" name="Picture 2"/>
          <p:cNvPicPr/>
          <p:nvPr/>
        </p:nvPicPr>
        <p:blipFill>
          <a:blip r:embed="rId2" cstate="print"/>
          <a:srcRect l="15224" t="20441" r="15865" b="35270"/>
          <a:stretch>
            <a:fillRect/>
          </a:stretch>
        </p:blipFill>
        <p:spPr bwMode="auto">
          <a:xfrm>
            <a:off x="533400" y="1752600"/>
            <a:ext cx="5591175" cy="2873604"/>
          </a:xfrm>
          <a:prstGeom prst="rect">
            <a:avLst/>
          </a:prstGeom>
          <a:noFill/>
          <a:ln w="19050">
            <a:solidFill>
              <a:schemeClr val="tx1"/>
            </a:solidFill>
            <a:miter lim="800000"/>
            <a:headEnd/>
            <a:tailEnd/>
          </a:ln>
        </p:spPr>
      </p:pic>
      <p:sp>
        <p:nvSpPr>
          <p:cNvPr id="4" name="TextBox 3"/>
          <p:cNvSpPr txBox="1"/>
          <p:nvPr/>
        </p:nvSpPr>
        <p:spPr>
          <a:xfrm>
            <a:off x="533400" y="990600"/>
            <a:ext cx="8229600" cy="369332"/>
          </a:xfrm>
          <a:prstGeom prst="rect">
            <a:avLst/>
          </a:prstGeom>
          <a:noFill/>
        </p:spPr>
        <p:txBody>
          <a:bodyPr wrap="square" rtlCol="0">
            <a:spAutoFit/>
          </a:bodyPr>
          <a:lstStyle/>
          <a:p>
            <a:r>
              <a:rPr lang="en-US" dirty="0" smtClean="0"/>
              <a:t>If you need to apply standards to a group, select </a:t>
            </a:r>
            <a:r>
              <a:rPr lang="en-US" b="1" dirty="0" smtClean="0"/>
              <a:t>Edit </a:t>
            </a:r>
            <a:r>
              <a:rPr lang="en-US" dirty="0" smtClean="0"/>
              <a:t>next </a:t>
            </a:r>
            <a:r>
              <a:rPr lang="en-US" b="1" dirty="0" smtClean="0"/>
              <a:t>to Student Group Details .</a:t>
            </a:r>
          </a:p>
        </p:txBody>
      </p:sp>
      <p:sp>
        <p:nvSpPr>
          <p:cNvPr id="5" name="Oval 4"/>
          <p:cNvSpPr/>
          <p:nvPr/>
        </p:nvSpPr>
        <p:spPr>
          <a:xfrm>
            <a:off x="1371600" y="2133600"/>
            <a:ext cx="533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 y="3810000"/>
            <a:ext cx="2819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3352800"/>
            <a:ext cx="2819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733800" y="2590800"/>
            <a:ext cx="990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a:blip r:embed="rId3" cstate="print"/>
          <a:srcRect l="16667" t="27054" r="18429" b="25251"/>
          <a:stretch>
            <a:fillRect/>
          </a:stretch>
        </p:blipFill>
        <p:spPr bwMode="auto">
          <a:xfrm>
            <a:off x="533400" y="3657600"/>
            <a:ext cx="3857625" cy="2266950"/>
          </a:xfrm>
          <a:prstGeom prst="rect">
            <a:avLst/>
          </a:prstGeom>
          <a:noFill/>
          <a:ln w="19050">
            <a:solidFill>
              <a:schemeClr val="tx1"/>
            </a:solidFill>
            <a:miter lim="800000"/>
            <a:headEnd/>
            <a:tailEnd/>
          </a:ln>
        </p:spPr>
      </p:pic>
      <p:pic>
        <p:nvPicPr>
          <p:cNvPr id="8" name="Picture 7"/>
          <p:cNvPicPr/>
          <p:nvPr/>
        </p:nvPicPr>
        <p:blipFill>
          <a:blip r:embed="rId4" cstate="print"/>
          <a:srcRect l="16026" t="10621" r="20673" b="22846"/>
          <a:stretch>
            <a:fillRect/>
          </a:stretch>
        </p:blipFill>
        <p:spPr bwMode="auto">
          <a:xfrm>
            <a:off x="5638800" y="3695700"/>
            <a:ext cx="3762375" cy="3162300"/>
          </a:xfrm>
          <a:prstGeom prst="rect">
            <a:avLst/>
          </a:prstGeom>
          <a:noFill/>
          <a:ln w="19050">
            <a:solidFill>
              <a:schemeClr val="accent1"/>
            </a:solidFill>
            <a:miter lim="800000"/>
            <a:headEnd/>
            <a:tailEnd/>
          </a:ln>
        </p:spPr>
      </p:pic>
      <p:cxnSp>
        <p:nvCxnSpPr>
          <p:cNvPr id="13" name="Straight Arrow Connector 12"/>
          <p:cNvCxnSpPr/>
          <p:nvPr/>
        </p:nvCxnSpPr>
        <p:spPr>
          <a:xfrm rot="10800000" flipV="1">
            <a:off x="3810000" y="3505200"/>
            <a:ext cx="1371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52400"/>
            <a:ext cx="9144000" cy="441325"/>
          </a:xfrm>
          <a:prstGeom prst="rect">
            <a:avLst/>
          </a:prstGeom>
          <a:solidFill>
            <a:srgbClr val="FF0000"/>
          </a:solidFill>
        </p:spPr>
        <p:txBody>
          <a:bodyPr/>
          <a:lstStyle/>
          <a:p>
            <a:pPr algn="ctr"/>
            <a:r>
              <a:rPr lang="en-US" sz="2400" dirty="0" smtClean="0"/>
              <a:t>Building an Analysis Spreadsheet with a Student Group </a:t>
            </a:r>
          </a:p>
          <a:p>
            <a:r>
              <a:rPr lang="en-US" sz="2400" dirty="0" smtClean="0"/>
              <a:t> </a:t>
            </a:r>
          </a:p>
          <a:p>
            <a:pPr algn="ctr" fontAlgn="auto">
              <a:spcAft>
                <a:spcPts val="0"/>
              </a:spcAft>
              <a:defRPr/>
            </a:pPr>
            <a:endParaRPr lang="en-US" sz="2400" b="1" dirty="0">
              <a:solidFill>
                <a:schemeClr val="bg1"/>
              </a:solidFill>
              <a:latin typeface="+mj-lt"/>
              <a:ea typeface="+mj-ea"/>
              <a:cs typeface="+mj-cs"/>
            </a:endParaRPr>
          </a:p>
        </p:txBody>
      </p:sp>
      <p:sp>
        <p:nvSpPr>
          <p:cNvPr id="8" name="Rectangle 7"/>
          <p:cNvSpPr/>
          <p:nvPr/>
        </p:nvSpPr>
        <p:spPr>
          <a:xfrm>
            <a:off x="152400" y="685801"/>
            <a:ext cx="8686800" cy="1015663"/>
          </a:xfrm>
          <a:prstGeom prst="rect">
            <a:avLst/>
          </a:prstGeom>
        </p:spPr>
        <p:txBody>
          <a:bodyPr wrap="square">
            <a:spAutoFit/>
          </a:bodyPr>
          <a:lstStyle/>
          <a:p>
            <a:pPr marL="228600" lvl="0" indent="-228600" eaLnBrk="0" fontAlgn="base" hangingPunct="0">
              <a:spcBef>
                <a:spcPct val="0"/>
              </a:spcBef>
              <a:spcAft>
                <a:spcPct val="0"/>
              </a:spcAft>
              <a:buFont typeface="+mj-lt"/>
              <a:buAutoNum type="arabicPeriod" startAt="9"/>
            </a:pPr>
            <a:endParaRPr lang="en-US" sz="1200" dirty="0" smtClean="0">
              <a:latin typeface="Times New Roman" pitchFamily="18" charset="0"/>
              <a:ea typeface="Times New Roman" pitchFamily="18" charset="0"/>
              <a:cs typeface="Times New Roman" pitchFamily="18" charset="0"/>
            </a:endParaRPr>
          </a:p>
          <a:p>
            <a:pPr marL="228600" lvl="0" indent="-228600" eaLnBrk="0" fontAlgn="base" hangingPunct="0">
              <a:spcBef>
                <a:spcPct val="0"/>
              </a:spcBef>
              <a:spcAft>
                <a:spcPct val="0"/>
              </a:spcAft>
              <a:buFont typeface="+mj-lt"/>
              <a:buAutoNum type="arabicPeriod" startAt="9"/>
            </a:pPr>
            <a:endParaRPr lang="en-US" sz="1200" dirty="0" smtClean="0">
              <a:latin typeface="Times New Roman" pitchFamily="18" charset="0"/>
              <a:ea typeface="Times New Roman" pitchFamily="18" charset="0"/>
              <a:cs typeface="Times New Roman" pitchFamily="18" charset="0"/>
            </a:endParaRPr>
          </a:p>
          <a:p>
            <a:pPr marL="228600" lvl="0" indent="-228600" eaLnBrk="0" fontAlgn="base" hangingPunct="0">
              <a:spcBef>
                <a:spcPct val="0"/>
              </a:spcBef>
              <a:spcAft>
                <a:spcPct val="0"/>
              </a:spcAft>
              <a:buFont typeface="+mj-lt"/>
              <a:buAutoNum type="arabicPeriod" startAt="9"/>
            </a:pPr>
            <a:endParaRPr lang="en-US" sz="1200" dirty="0" smtClean="0">
              <a:latin typeface="Times New Roman" pitchFamily="18" charset="0"/>
              <a:ea typeface="Times New Roman" pitchFamily="18" charset="0"/>
              <a:cs typeface="Times New Roman" pitchFamily="18" charset="0"/>
            </a:endParaRPr>
          </a:p>
          <a:p>
            <a:pPr marL="228600" lvl="0" indent="-228600" eaLnBrk="0" fontAlgn="base" hangingPunct="0">
              <a:spcBef>
                <a:spcPct val="0"/>
              </a:spcBef>
              <a:spcAft>
                <a:spcPct val="0"/>
              </a:spcAft>
              <a:buFont typeface="+mj-lt"/>
              <a:buAutoNum type="arabicPeriod" startAt="9"/>
            </a:pPr>
            <a:endParaRPr lang="en-US" sz="1200" dirty="0" smtClean="0">
              <a:latin typeface="Times New Roman" pitchFamily="18" charset="0"/>
              <a:ea typeface="Times New Roman" pitchFamily="18" charset="0"/>
              <a:cs typeface="Times New Roman" pitchFamily="18" charset="0"/>
            </a:endParaRPr>
          </a:p>
          <a:p>
            <a:pPr marL="228600" lvl="0" indent="-228600" eaLnBrk="0" fontAlgn="base" hangingPunct="0">
              <a:spcBef>
                <a:spcPct val="0"/>
              </a:spcBef>
              <a:spcAft>
                <a:spcPct val="0"/>
              </a:spcAft>
              <a:buFont typeface="+mj-lt"/>
              <a:buAutoNum type="arabicPeriod" startAt="9"/>
            </a:pPr>
            <a:endParaRPr lang="en-US" sz="1200" dirty="0" smtClean="0">
              <a:latin typeface="Times New Roman" pitchFamily="18" charset="0"/>
              <a:ea typeface="Times New Roman" pitchFamily="18" charset="0"/>
              <a:cs typeface="Times New Roman" pitchFamily="18" charset="0"/>
            </a:endParaRPr>
          </a:p>
        </p:txBody>
      </p:sp>
      <p:sp>
        <p:nvSpPr>
          <p:cNvPr id="1033" name="Rectangle 9"/>
          <p:cNvSpPr>
            <a:spLocks noChangeArrowheads="1"/>
          </p:cNvSpPr>
          <p:nvPr/>
        </p:nvSpPr>
        <p:spPr bwMode="auto">
          <a:xfrm>
            <a:off x="228600" y="661973"/>
            <a:ext cx="83058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Use a student group as a filter for any analysis spreadsheet. Either build the analysis spreadsheet yourself or use one that is already available to you.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From to the Classrooms menu, click Student Performance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On the Student Performance page, click the Student Analysis tab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2" name="Picture 3"/>
          <p:cNvPicPr>
            <a:picLocks noChangeAspect="1" noChangeArrowheads="1"/>
          </p:cNvPicPr>
          <p:nvPr/>
        </p:nvPicPr>
        <p:blipFill>
          <a:blip r:embed="rId2" cstate="print"/>
          <a:srcRect l="16347" t="21964" r="18903" b="45921"/>
          <a:stretch>
            <a:fillRect/>
          </a:stretch>
        </p:blipFill>
        <p:spPr bwMode="auto">
          <a:xfrm>
            <a:off x="533400" y="1905000"/>
            <a:ext cx="5638800" cy="2236441"/>
          </a:xfrm>
          <a:prstGeom prst="rect">
            <a:avLst/>
          </a:prstGeom>
          <a:noFill/>
          <a:ln w="19050">
            <a:solidFill>
              <a:schemeClr val="tx1"/>
            </a:solidFill>
          </a:ln>
        </p:spPr>
      </p:pic>
      <p:sp>
        <p:nvSpPr>
          <p:cNvPr id="1034" name="Rectangle 10"/>
          <p:cNvSpPr>
            <a:spLocks noChangeArrowheads="1"/>
          </p:cNvSpPr>
          <p:nvPr/>
        </p:nvSpPr>
        <p:spPr bwMode="auto">
          <a:xfrm>
            <a:off x="228600" y="4067889"/>
            <a:ext cx="8686800"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startAt="3"/>
              <a:tabLst/>
            </a:pPr>
            <a:endPar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tabLst/>
            </a:pPr>
            <a:r>
              <a:rPr lang="en-US" sz="1200" dirty="0" smtClean="0">
                <a:latin typeface="Calibri" pitchFamily="34" charset="0"/>
                <a:ea typeface="Times New Roman" pitchFamily="18" charset="0"/>
                <a:cs typeface="Times New Roman" pitchFamily="18" charset="0"/>
              </a:rPr>
              <a:t>3.	</a:t>
            </a: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Check Run Report Using Student Group and from the menu, select your student group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lang="en-US" sz="1400" dirty="0" smtClean="0">
                <a:latin typeface="Calibri" pitchFamily="34" charset="0"/>
                <a:ea typeface="Times New Roman" pitchFamily="18" charset="0"/>
                <a:cs typeface="Times New Roman" pitchFamily="18" charset="0"/>
              </a:rPr>
              <a:t>4.	</a:t>
            </a: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To the right of the Student Group menu, click  Advanced:  create your own report\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5.	Select columns to define data in the spreadsheet: first, select the category of data,  then select related filters to further define the data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6.	When you finish defining each column, click Add Column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7.	Repeat the process of adding columns (up to 25) until all data is added to the  spreadsheet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lang="en-US" sz="1400" dirty="0" smtClean="0">
                <a:latin typeface="Calibri" pitchFamily="34" charset="0"/>
                <a:ea typeface="Times New Roman" pitchFamily="18" charset="0"/>
                <a:cs typeface="Times New Roman" pitchFamily="18" charset="0"/>
              </a:rPr>
              <a:t>8.	</a:t>
            </a: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When you finish defining columns, click Go to Spreadsheet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9.	Click any column header to sort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1905000" y="2590800"/>
            <a:ext cx="457200" cy="12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Accept Terms of Use</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3</a:t>
            </a:fld>
            <a:r>
              <a:rPr lang="en-US"/>
              <a:t>  </a:t>
            </a:r>
            <a:endParaRPr lang="en-US" dirty="0"/>
          </a:p>
        </p:txBody>
      </p:sp>
      <p:sp>
        <p:nvSpPr>
          <p:cNvPr id="3074" name="Rectangle 2"/>
          <p:cNvSpPr>
            <a:spLocks noChangeArrowheads="1"/>
          </p:cNvSpPr>
          <p:nvPr/>
        </p:nvSpPr>
        <p:spPr bwMode="auto">
          <a:xfrm>
            <a:off x="1143000" y="1219200"/>
            <a:ext cx="65532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**Note**When logging in for the first-time, you must click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Accept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on the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Terms of Use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p:cNvPicPr/>
          <p:nvPr/>
        </p:nvPicPr>
        <p:blipFill>
          <a:blip r:embed="rId3" cstate="print"/>
          <a:srcRect l="31250" t="16239" r="33013" b="14815"/>
          <a:stretch>
            <a:fillRect/>
          </a:stretch>
        </p:blipFill>
        <p:spPr>
          <a:xfrm>
            <a:off x="2514600" y="1905000"/>
            <a:ext cx="3419475" cy="3710820"/>
          </a:xfrm>
          <a:prstGeom prst="rect">
            <a:avLst/>
          </a:prstGeom>
          <a:ln w="19050">
            <a:solidFill>
              <a:srgbClr val="FF0000"/>
            </a:solidFill>
          </a:ln>
        </p:spPr>
      </p:pic>
      <p:sp>
        <p:nvSpPr>
          <p:cNvPr id="12" name="Oval 11"/>
          <p:cNvSpPr/>
          <p:nvPr/>
        </p:nvSpPr>
        <p:spPr>
          <a:xfrm>
            <a:off x="3200400" y="4876800"/>
            <a:ext cx="914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Print Student Groups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7219" y="1174606"/>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30</a:t>
            </a:fld>
            <a:r>
              <a:rPr lang="en-US"/>
              <a:t>  </a:t>
            </a:r>
            <a:endParaRPr lang="en-US" dirty="0"/>
          </a:p>
        </p:txBody>
      </p:sp>
      <p:pic>
        <p:nvPicPr>
          <p:cNvPr id="143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79525"/>
            <a:ext cx="68643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p:cNvSpPr>
            <a:spLocks noChangeArrowheads="1"/>
          </p:cNvSpPr>
          <p:nvPr/>
        </p:nvSpPr>
        <p:spPr bwMode="auto">
          <a:xfrm>
            <a:off x="0" y="315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Oval 5"/>
          <p:cNvSpPr/>
          <p:nvPr/>
        </p:nvSpPr>
        <p:spPr>
          <a:xfrm>
            <a:off x="5334000" y="1676400"/>
            <a:ext cx="914400" cy="593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a:blip r:embed="rId3" cstate="print"/>
          <a:srcRect l="37500" t="28205" r="37340" b="35613"/>
          <a:stretch>
            <a:fillRect/>
          </a:stretch>
        </p:blipFill>
        <p:spPr bwMode="auto">
          <a:xfrm>
            <a:off x="838200" y="3048000"/>
            <a:ext cx="2728913" cy="2128838"/>
          </a:xfrm>
          <a:prstGeom prst="rect">
            <a:avLst/>
          </a:prstGeom>
          <a:noFill/>
          <a:ln w="9525">
            <a:noFill/>
            <a:miter lim="800000"/>
            <a:headEnd/>
            <a:tailEnd/>
          </a:ln>
        </p:spPr>
      </p:pic>
      <p:pic>
        <p:nvPicPr>
          <p:cNvPr id="13" name="Picture 12"/>
          <p:cNvPicPr/>
          <p:nvPr/>
        </p:nvPicPr>
        <p:blipFill>
          <a:blip r:embed="rId4" cstate="print"/>
          <a:srcRect l="20513" t="12536" r="19712" b="21652"/>
          <a:stretch>
            <a:fillRect/>
          </a:stretch>
        </p:blipFill>
        <p:spPr bwMode="auto">
          <a:xfrm>
            <a:off x="3810000" y="3048000"/>
            <a:ext cx="4343400" cy="2971800"/>
          </a:xfrm>
          <a:prstGeom prst="rect">
            <a:avLst/>
          </a:prstGeom>
          <a:noFill/>
          <a:ln w="19050">
            <a:solidFill>
              <a:schemeClr val="tx1"/>
            </a:solidFill>
            <a:miter lim="800000"/>
            <a:headEnd/>
            <a:tailEnd/>
          </a:ln>
        </p:spPr>
      </p:pic>
      <p:cxnSp>
        <p:nvCxnSpPr>
          <p:cNvPr id="15" name="Straight Arrow Connector 14"/>
          <p:cNvCxnSpPr/>
          <p:nvPr/>
        </p:nvCxnSpPr>
        <p:spPr>
          <a:xfrm flipH="1">
            <a:off x="2743200" y="2667000"/>
            <a:ext cx="11430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124200" y="3886200"/>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662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Navigate </a:t>
            </a:r>
            <a:r>
              <a:rPr lang="en-US" sz="4400" b="1" dirty="0" err="1" smtClean="0">
                <a:solidFill>
                  <a:schemeClr val="bg1"/>
                </a:solidFill>
                <a:latin typeface="+mj-lt"/>
                <a:ea typeface="+mj-ea"/>
                <a:cs typeface="+mj-cs"/>
              </a:rPr>
              <a:t>toLesson</a:t>
            </a:r>
            <a:r>
              <a:rPr lang="en-US" sz="4400" b="1" dirty="0" smtClean="0">
                <a:solidFill>
                  <a:schemeClr val="bg1"/>
                </a:solidFill>
                <a:latin typeface="+mj-lt"/>
                <a:ea typeface="+mj-ea"/>
                <a:cs typeface="+mj-cs"/>
              </a:rPr>
              <a:t> Planner</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31</a:t>
            </a:fld>
            <a:r>
              <a:rPr lang="en-US"/>
              <a:t>  </a:t>
            </a:r>
            <a:endParaRPr lang="en-US" dirty="0"/>
          </a:p>
        </p:txBody>
      </p:sp>
      <p:pic>
        <p:nvPicPr>
          <p:cNvPr id="7" name="Picture 6"/>
          <p:cNvPicPr/>
          <p:nvPr/>
        </p:nvPicPr>
        <p:blipFill rotWithShape="1">
          <a:blip r:embed="rId2" cstate="print"/>
          <a:srcRect l="8021" t="16159" r="25241" b="22236"/>
          <a:stretch/>
        </p:blipFill>
        <p:spPr bwMode="auto">
          <a:xfrm>
            <a:off x="1371600" y="2057400"/>
            <a:ext cx="6384925" cy="3473511"/>
          </a:xfrm>
          <a:prstGeom prst="rect">
            <a:avLst/>
          </a:prstGeom>
          <a:ln w="19050">
            <a:solidFill>
              <a:schemeClr val="tx1"/>
            </a:solidFill>
          </a:ln>
          <a:extLst>
            <a:ext uri="{53640926-AAD7-44D8-BBD7-CCE9431645EC}">
              <a14:shadowObscured xmlns:a14="http://schemas.microsoft.com/office/drawing/2010/main"/>
            </a:ext>
          </a:extLst>
        </p:spPr>
      </p:pic>
      <p:sp>
        <p:nvSpPr>
          <p:cNvPr id="9" name="TextBox 8"/>
          <p:cNvSpPr txBox="1"/>
          <p:nvPr/>
        </p:nvSpPr>
        <p:spPr>
          <a:xfrm>
            <a:off x="762000" y="1219200"/>
            <a:ext cx="6324600" cy="369332"/>
          </a:xfrm>
          <a:prstGeom prst="rect">
            <a:avLst/>
          </a:prstGeom>
          <a:noFill/>
        </p:spPr>
        <p:txBody>
          <a:bodyPr wrap="square" rtlCol="0">
            <a:spAutoFit/>
          </a:bodyPr>
          <a:lstStyle/>
          <a:p>
            <a:endParaRPr lang="en-US" dirty="0"/>
          </a:p>
        </p:txBody>
      </p:sp>
      <p:sp>
        <p:nvSpPr>
          <p:cNvPr id="35842" name="Rectangle 2"/>
          <p:cNvSpPr>
            <a:spLocks noChangeArrowheads="1"/>
          </p:cNvSpPr>
          <p:nvPr/>
        </p:nvSpPr>
        <p:spPr bwMode="auto">
          <a:xfrm>
            <a:off x="762000" y="990600"/>
            <a:ext cx="7848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From the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SchoolNet</a:t>
            </a:r>
            <a:r>
              <a:rPr kumimoji="0" lang="en-US"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homepage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put your cursor over Classrooms on the navigation bar and click </a:t>
            </a: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Lesson Planner</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2" name="Rounded Rectangle 11"/>
          <p:cNvSpPr/>
          <p:nvPr/>
        </p:nvSpPr>
        <p:spPr>
          <a:xfrm>
            <a:off x="4495800" y="3429000"/>
            <a:ext cx="1371600" cy="990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301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Lesson Planner Calendar</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76200" y="990599"/>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32</a:t>
            </a:fld>
            <a:r>
              <a:rPr lang="en-US"/>
              <a:t>  </a:t>
            </a:r>
            <a:endParaRPr 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777240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05200"/>
            <a:ext cx="7626350" cy="287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914400" y="1905000"/>
            <a:ext cx="457200" cy="1676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16200000" flipH="1">
            <a:off x="1333500" y="3086100"/>
            <a:ext cx="6858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0237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52401"/>
            <a:ext cx="9144000" cy="533400"/>
          </a:xfrm>
          <a:prstGeom prst="rect">
            <a:avLst/>
          </a:prstGeom>
          <a:solidFill>
            <a:srgbClr val="FF0000"/>
          </a:solidFill>
        </p:spPr>
        <p:txBody>
          <a:bodyPr/>
          <a:lstStyle/>
          <a:p>
            <a:pPr algn="ctr" fontAlgn="auto">
              <a:spcAft>
                <a:spcPts val="0"/>
              </a:spcAft>
              <a:defRPr/>
            </a:pPr>
            <a:r>
              <a:rPr lang="en-US" sz="3200" b="1" dirty="0" smtClean="0">
                <a:solidFill>
                  <a:schemeClr val="bg1"/>
                </a:solidFill>
                <a:latin typeface="+mj-lt"/>
                <a:ea typeface="+mj-ea"/>
                <a:cs typeface="+mj-cs"/>
              </a:rPr>
              <a:t>Lesson Planner Calendar</a:t>
            </a:r>
            <a:endParaRPr lang="en-US" sz="3200" b="1" dirty="0">
              <a:solidFill>
                <a:schemeClr val="bg1"/>
              </a:solidFill>
              <a:latin typeface="+mj-lt"/>
              <a:ea typeface="+mj-ea"/>
              <a:cs typeface="+mj-cs"/>
            </a:endParaRPr>
          </a:p>
        </p:txBody>
      </p:sp>
      <p:pic>
        <p:nvPicPr>
          <p:cNvPr id="5" name="Picture 4"/>
          <p:cNvPicPr/>
          <p:nvPr/>
        </p:nvPicPr>
        <p:blipFill rotWithShape="1">
          <a:blip r:embed="rId2" cstate="print"/>
          <a:srcRect l="15146" t="15952" r="16547" b="22076"/>
          <a:stretch/>
        </p:blipFill>
        <p:spPr bwMode="auto">
          <a:xfrm>
            <a:off x="255587" y="1781180"/>
            <a:ext cx="6353174" cy="4162420"/>
          </a:xfrm>
          <a:prstGeom prst="rect">
            <a:avLst/>
          </a:prstGeom>
          <a:noFill/>
          <a:ln w="12700">
            <a:solidFill>
              <a:schemeClr val="tx1"/>
            </a:solidFill>
            <a:miter lim="800000"/>
            <a:headEnd/>
            <a:tailEnd/>
          </a:ln>
        </p:spPr>
      </p:pic>
      <p:sp>
        <p:nvSpPr>
          <p:cNvPr id="3" name="TextBox 2"/>
          <p:cNvSpPr txBox="1"/>
          <p:nvPr/>
        </p:nvSpPr>
        <p:spPr>
          <a:xfrm>
            <a:off x="1527174" y="1014490"/>
            <a:ext cx="4721226" cy="584775"/>
          </a:xfrm>
          <a:prstGeom prst="rect">
            <a:avLst/>
          </a:prstGeom>
          <a:noFill/>
          <a:ln w="19050">
            <a:solidFill>
              <a:schemeClr val="tx1"/>
            </a:solidFill>
          </a:ln>
        </p:spPr>
        <p:txBody>
          <a:bodyPr wrap="square" rtlCol="0">
            <a:spAutoFit/>
          </a:bodyPr>
          <a:lstStyle/>
          <a:p>
            <a:r>
              <a:rPr lang="en-US" sz="1600" dirty="0" smtClean="0"/>
              <a:t>Users can use </a:t>
            </a:r>
            <a:r>
              <a:rPr lang="en-US" sz="1600" b="1" dirty="0" smtClean="0"/>
              <a:t>Lesson Planner </a:t>
            </a:r>
            <a:r>
              <a:rPr lang="en-US" sz="1600" dirty="0" smtClean="0"/>
              <a:t>to schedule events and place them on the calendar</a:t>
            </a:r>
            <a:endParaRPr lang="en-US" sz="1600" b="1" dirty="0"/>
          </a:p>
        </p:txBody>
      </p:sp>
      <p:sp>
        <p:nvSpPr>
          <p:cNvPr id="9" name="Rectangle 8"/>
          <p:cNvSpPr/>
          <p:nvPr/>
        </p:nvSpPr>
        <p:spPr>
          <a:xfrm>
            <a:off x="2765424" y="2173253"/>
            <a:ext cx="1143000" cy="194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p:nvSpPr>
        <p:spPr>
          <a:xfrm>
            <a:off x="1504950" y="2633385"/>
            <a:ext cx="1066800" cy="618998"/>
          </a:xfrm>
          <a:prstGeom prst="wedgeRectCallou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Use tabs to change calendar view and use arrows to change date</a:t>
            </a:r>
          </a:p>
        </p:txBody>
      </p:sp>
      <p:cxnSp>
        <p:nvCxnSpPr>
          <p:cNvPr id="18" name="Straight Arrow Connector 17"/>
          <p:cNvCxnSpPr/>
          <p:nvPr/>
        </p:nvCxnSpPr>
        <p:spPr>
          <a:xfrm flipV="1">
            <a:off x="2590800" y="2438400"/>
            <a:ext cx="381000" cy="3899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6537" y="1919009"/>
            <a:ext cx="1362074" cy="303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66699" y="2378694"/>
            <a:ext cx="288924" cy="12789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36" b="805"/>
          <a:stretch/>
        </p:blipFill>
        <p:spPr bwMode="auto">
          <a:xfrm>
            <a:off x="917573" y="3733800"/>
            <a:ext cx="1951223" cy="2343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812930"/>
            <a:ext cx="2286000" cy="3877654"/>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p:nvPr/>
        </p:nvCxnSpPr>
        <p:spPr>
          <a:xfrm flipH="1" flipV="1">
            <a:off x="1371600" y="2117249"/>
            <a:ext cx="304800" cy="4735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52401"/>
            <a:ext cx="9144000" cy="533400"/>
          </a:xfrm>
          <a:prstGeom prst="rect">
            <a:avLst/>
          </a:prstGeom>
          <a:solidFill>
            <a:srgbClr val="FF0000"/>
          </a:solidFill>
        </p:spPr>
        <p:txBody>
          <a:bodyPr/>
          <a:lstStyle/>
          <a:p>
            <a:pPr algn="ctr" fontAlgn="auto">
              <a:spcAft>
                <a:spcPts val="0"/>
              </a:spcAft>
              <a:defRPr/>
            </a:pPr>
            <a:r>
              <a:rPr lang="en-US" sz="3200" b="1" dirty="0" smtClean="0">
                <a:solidFill>
                  <a:schemeClr val="bg1"/>
                </a:solidFill>
                <a:latin typeface="+mj-lt"/>
                <a:ea typeface="+mj-ea"/>
                <a:cs typeface="+mj-cs"/>
              </a:rPr>
              <a:t>Lesson Planner Calendar</a:t>
            </a:r>
            <a:endParaRPr lang="en-US" sz="3200" b="1" dirty="0">
              <a:solidFill>
                <a:schemeClr val="bg1"/>
              </a:solidFill>
              <a:latin typeface="+mj-lt"/>
              <a:ea typeface="+mj-ea"/>
              <a:cs typeface="+mj-cs"/>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47" y="1223168"/>
            <a:ext cx="7845242"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3962399"/>
            <a:ext cx="2573337" cy="147002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4038600"/>
            <a:ext cx="1858964" cy="20694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5092396"/>
            <a:ext cx="2868667" cy="9850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724400" y="3429000"/>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2590800" y="4800600"/>
            <a:ext cx="685800" cy="2727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07000" y="4822673"/>
            <a:ext cx="584200" cy="2506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9100" y="914400"/>
            <a:ext cx="3505200" cy="2000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9066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52401"/>
            <a:ext cx="9144000" cy="533400"/>
          </a:xfrm>
          <a:prstGeom prst="rect">
            <a:avLst/>
          </a:prstGeom>
          <a:solidFill>
            <a:srgbClr val="FF0000"/>
          </a:solidFill>
        </p:spPr>
        <p:txBody>
          <a:bodyPr/>
          <a:lstStyle/>
          <a:p>
            <a:pPr algn="ctr" fontAlgn="auto">
              <a:spcAft>
                <a:spcPts val="0"/>
              </a:spcAft>
              <a:defRPr/>
            </a:pPr>
            <a:r>
              <a:rPr lang="en-US" sz="3200" b="1" dirty="0" smtClean="0">
                <a:solidFill>
                  <a:schemeClr val="bg1"/>
                </a:solidFill>
                <a:latin typeface="+mj-lt"/>
                <a:ea typeface="+mj-ea"/>
                <a:cs typeface="+mj-cs"/>
              </a:rPr>
              <a:t>Administrators: Viewing Teachers Calendars</a:t>
            </a:r>
            <a:endParaRPr lang="en-US" sz="3200" b="1" dirty="0">
              <a:solidFill>
                <a:schemeClr val="bg1"/>
              </a:solidFill>
              <a:latin typeface="+mj-lt"/>
              <a:ea typeface="+mj-ea"/>
              <a:cs typeface="+mj-cs"/>
            </a:endParaRPr>
          </a:p>
        </p:txBody>
      </p:sp>
      <p:sp>
        <p:nvSpPr>
          <p:cNvPr id="3" name="TextBox 2"/>
          <p:cNvSpPr txBox="1"/>
          <p:nvPr/>
        </p:nvSpPr>
        <p:spPr>
          <a:xfrm>
            <a:off x="609600" y="838200"/>
            <a:ext cx="7620000" cy="646331"/>
          </a:xfrm>
          <a:prstGeom prst="rect">
            <a:avLst/>
          </a:prstGeom>
          <a:noFill/>
        </p:spPr>
        <p:txBody>
          <a:bodyPr wrap="square" rtlCol="0">
            <a:spAutoFit/>
          </a:bodyPr>
          <a:lstStyle/>
          <a:p>
            <a:r>
              <a:rPr lang="en-US" dirty="0" smtClean="0"/>
              <a:t>Administrators can view teacher calendars under Lesson Planner Calendar select </a:t>
            </a:r>
            <a:r>
              <a:rPr lang="en-US" b="1" dirty="0" smtClean="0"/>
              <a:t>Search Other Calendars</a:t>
            </a:r>
            <a:endParaRPr lang="en-US" b="1" dirty="0"/>
          </a:p>
        </p:txBody>
      </p:sp>
      <p:pic>
        <p:nvPicPr>
          <p:cNvPr id="4" name="Picture 3"/>
          <p:cNvPicPr/>
          <p:nvPr/>
        </p:nvPicPr>
        <p:blipFill>
          <a:blip r:embed="rId2" cstate="print"/>
          <a:srcRect l="16026" t="15230" r="15865" b="28056"/>
          <a:stretch>
            <a:fillRect/>
          </a:stretch>
        </p:blipFill>
        <p:spPr bwMode="auto">
          <a:xfrm>
            <a:off x="1676400" y="1905000"/>
            <a:ext cx="5553075" cy="3697695"/>
          </a:xfrm>
          <a:prstGeom prst="rect">
            <a:avLst/>
          </a:prstGeom>
          <a:noFill/>
          <a:ln w="9525">
            <a:noFill/>
            <a:miter lim="800000"/>
            <a:headEnd/>
            <a:tailEnd/>
          </a:ln>
        </p:spPr>
      </p:pic>
      <p:sp>
        <p:nvSpPr>
          <p:cNvPr id="5" name="Oval 4"/>
          <p:cNvSpPr/>
          <p:nvPr/>
        </p:nvSpPr>
        <p:spPr>
          <a:xfrm>
            <a:off x="6096000" y="2514600"/>
            <a:ext cx="1143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52401"/>
            <a:ext cx="9144000" cy="533400"/>
          </a:xfrm>
          <a:prstGeom prst="rect">
            <a:avLst/>
          </a:prstGeom>
          <a:solidFill>
            <a:srgbClr val="FF0000"/>
          </a:solidFill>
        </p:spPr>
        <p:txBody>
          <a:bodyPr/>
          <a:lstStyle/>
          <a:p>
            <a:pPr algn="ctr" fontAlgn="auto">
              <a:spcAft>
                <a:spcPts val="0"/>
              </a:spcAft>
              <a:defRPr/>
            </a:pPr>
            <a:r>
              <a:rPr lang="en-US" sz="3200" b="1" dirty="0" smtClean="0">
                <a:solidFill>
                  <a:schemeClr val="bg1"/>
                </a:solidFill>
                <a:latin typeface="+mj-lt"/>
                <a:ea typeface="+mj-ea"/>
                <a:cs typeface="+mj-cs"/>
              </a:rPr>
              <a:t>Administrators: Viewing Teachers Calendars</a:t>
            </a:r>
            <a:endParaRPr lang="en-US" sz="3200" b="1" dirty="0">
              <a:solidFill>
                <a:schemeClr val="bg1"/>
              </a:solidFill>
              <a:latin typeface="+mj-lt"/>
              <a:ea typeface="+mj-ea"/>
              <a:cs typeface="+mj-cs"/>
            </a:endParaRPr>
          </a:p>
        </p:txBody>
      </p:sp>
      <p:sp>
        <p:nvSpPr>
          <p:cNvPr id="6" name="TextBox 5"/>
          <p:cNvSpPr txBox="1"/>
          <p:nvPr/>
        </p:nvSpPr>
        <p:spPr>
          <a:xfrm>
            <a:off x="533400" y="914400"/>
            <a:ext cx="7848600" cy="923330"/>
          </a:xfrm>
          <a:prstGeom prst="rect">
            <a:avLst/>
          </a:prstGeom>
          <a:noFill/>
        </p:spPr>
        <p:txBody>
          <a:bodyPr wrap="square" rtlCol="0">
            <a:spAutoFit/>
          </a:bodyPr>
          <a:lstStyle/>
          <a:p>
            <a:r>
              <a:rPr lang="en-US" dirty="0" smtClean="0"/>
              <a:t>Under Find a Calendar, type in the last name of teacher or staff member.  A drop box will appear.  Choose the teacher/staff member.  The calendar for that employee will appear.</a:t>
            </a:r>
            <a:endParaRPr lang="en-US" dirty="0"/>
          </a:p>
        </p:txBody>
      </p:sp>
      <p:pic>
        <p:nvPicPr>
          <p:cNvPr id="7" name="Picture 6"/>
          <p:cNvPicPr/>
          <p:nvPr/>
        </p:nvPicPr>
        <p:blipFill>
          <a:blip r:embed="rId2" cstate="print"/>
          <a:srcRect l="15865" t="25565" r="15865" b="36072"/>
          <a:stretch>
            <a:fillRect/>
          </a:stretch>
        </p:blipFill>
        <p:spPr bwMode="auto">
          <a:xfrm>
            <a:off x="609600" y="2057400"/>
            <a:ext cx="5829010" cy="2619375"/>
          </a:xfrm>
          <a:prstGeom prst="rect">
            <a:avLst/>
          </a:prstGeom>
          <a:noFill/>
          <a:ln w="19050">
            <a:solidFill>
              <a:schemeClr val="tx1"/>
            </a:solidFill>
            <a:miter lim="800000"/>
            <a:headEnd/>
            <a:tailEnd/>
          </a:ln>
        </p:spPr>
      </p:pic>
      <p:sp>
        <p:nvSpPr>
          <p:cNvPr id="8" name="Rectangle 7"/>
          <p:cNvSpPr/>
          <p:nvPr/>
        </p:nvSpPr>
        <p:spPr>
          <a:xfrm>
            <a:off x="3886200" y="2438400"/>
            <a:ext cx="914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p:nvPr/>
        </p:nvPicPr>
        <p:blipFill>
          <a:blip r:embed="rId3" cstate="print"/>
          <a:srcRect l="16346" t="24449" r="17308" b="20441"/>
          <a:stretch>
            <a:fillRect/>
          </a:stretch>
        </p:blipFill>
        <p:spPr bwMode="auto">
          <a:xfrm>
            <a:off x="3505200" y="3429000"/>
            <a:ext cx="4476750" cy="2619375"/>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Instructional Materials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6350" y="1066800"/>
            <a:ext cx="9144000" cy="5106203"/>
          </a:xfrm>
          <a:prstGeom prst="rect">
            <a:avLst/>
          </a:prstGeom>
          <a:noFill/>
          <a:ln w="9525">
            <a:noFill/>
            <a:miter lim="800000"/>
            <a:headEnd/>
            <a:tailEnd/>
          </a:ln>
        </p:spPr>
        <p:txBody>
          <a:bodyPr/>
          <a:lstStyle/>
          <a:p>
            <a:pPr algn="just">
              <a:spcBef>
                <a:spcPct val="20000"/>
              </a:spcBef>
            </a:pPr>
            <a:endParaRPr lang="en-US" sz="20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37</a:t>
            </a:fld>
            <a:r>
              <a:rPr lang="en-US"/>
              <a:t>  </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585" y="2019300"/>
            <a:ext cx="8191529" cy="37032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49300" y="1219200"/>
            <a:ext cx="6781800" cy="646331"/>
          </a:xfrm>
          <a:prstGeom prst="rect">
            <a:avLst/>
          </a:prstGeom>
          <a:noFill/>
        </p:spPr>
        <p:txBody>
          <a:bodyPr wrap="square" rtlCol="0">
            <a:spAutoFit/>
          </a:bodyPr>
          <a:lstStyle/>
          <a:p>
            <a:r>
              <a:rPr lang="en-US" dirty="0" smtClean="0"/>
              <a:t>From the </a:t>
            </a:r>
            <a:r>
              <a:rPr lang="en-US" dirty="0" err="1" smtClean="0"/>
              <a:t>SchoolNet</a:t>
            </a:r>
            <a:r>
              <a:rPr lang="en-US" dirty="0" smtClean="0"/>
              <a:t> homepage, put cursor over </a:t>
            </a:r>
            <a:r>
              <a:rPr lang="en-US" b="1" dirty="0" smtClean="0"/>
              <a:t>Classrooms </a:t>
            </a:r>
            <a:r>
              <a:rPr lang="en-US" dirty="0" smtClean="0"/>
              <a:t>and select </a:t>
            </a:r>
            <a:r>
              <a:rPr lang="en-US" b="1" dirty="0" smtClean="0"/>
              <a:t>Instructional Materials</a:t>
            </a:r>
            <a:endParaRPr lang="en-US" b="1" dirty="0"/>
          </a:p>
        </p:txBody>
      </p:sp>
      <p:sp>
        <p:nvSpPr>
          <p:cNvPr id="7" name="Rounded Rectangle 6"/>
          <p:cNvSpPr/>
          <p:nvPr/>
        </p:nvSpPr>
        <p:spPr>
          <a:xfrm>
            <a:off x="6019800" y="3276600"/>
            <a:ext cx="1428750" cy="13328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446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691740" y="6321715"/>
            <a:ext cx="2133600" cy="365125"/>
          </a:xfrm>
          <a:prstGeom prst="rect">
            <a:avLst/>
          </a:prstGeom>
        </p:spPr>
        <p:txBody>
          <a:bodyPr/>
          <a:lstStyle/>
          <a:p>
            <a:fld id="{08C3D3DD-8709-7046-877D-E21D248BDC31}" type="slidenum">
              <a:rPr lang="en-US" smtClean="0"/>
              <a:pPr/>
              <a:t>38</a:t>
            </a:fld>
            <a:r>
              <a:rPr lang="en-US" dirty="0" smtClean="0"/>
              <a:t>  </a:t>
            </a:r>
            <a:endParaRPr lang="en-US" dirty="0"/>
          </a:p>
        </p:txBody>
      </p:sp>
      <p:sp>
        <p:nvSpPr>
          <p:cNvPr id="5" name="TextBox 4"/>
          <p:cNvSpPr txBox="1"/>
          <p:nvPr/>
        </p:nvSpPr>
        <p:spPr>
          <a:xfrm>
            <a:off x="0" y="134465"/>
            <a:ext cx="9144000" cy="646331"/>
          </a:xfrm>
          <a:prstGeom prst="rect">
            <a:avLst/>
          </a:prstGeom>
          <a:solidFill>
            <a:srgbClr val="C00000"/>
          </a:solidFill>
          <a:ln>
            <a:solidFill>
              <a:srgbClr val="C00000"/>
            </a:solidFill>
          </a:ln>
        </p:spPr>
        <p:txBody>
          <a:bodyPr wrap="square" rtlCol="0" anchor="ctr">
            <a:spAutoFit/>
          </a:bodyPr>
          <a:lstStyle/>
          <a:p>
            <a:pPr algn="ctr"/>
            <a:r>
              <a:rPr lang="en-US" sz="3600" b="1" dirty="0" smtClean="0"/>
              <a:t> </a:t>
            </a:r>
            <a:r>
              <a:rPr lang="en-US" sz="3600" b="1" dirty="0" smtClean="0">
                <a:solidFill>
                  <a:schemeClr val="bg1"/>
                </a:solidFill>
              </a:rPr>
              <a:t>Instructional Materials</a:t>
            </a:r>
            <a:endParaRPr lang="en-US" sz="3600" b="1" dirty="0">
              <a:solidFill>
                <a:schemeClr val="bg1"/>
              </a:solidFill>
            </a:endParaRPr>
          </a:p>
        </p:txBody>
      </p:sp>
      <p:sp>
        <p:nvSpPr>
          <p:cNvPr id="6" name="TextBox 5"/>
          <p:cNvSpPr txBox="1"/>
          <p:nvPr/>
        </p:nvSpPr>
        <p:spPr>
          <a:xfrm>
            <a:off x="259977" y="952499"/>
            <a:ext cx="3756212" cy="1477328"/>
          </a:xfrm>
          <a:prstGeom prst="rect">
            <a:avLst/>
          </a:prstGeom>
          <a:noFill/>
        </p:spPr>
        <p:txBody>
          <a:bodyPr wrap="square" rtlCol="0">
            <a:spAutoFit/>
          </a:bodyPr>
          <a:lstStyle/>
          <a:p>
            <a:r>
              <a:rPr lang="en-US" dirty="0" smtClean="0"/>
              <a:t>The </a:t>
            </a:r>
            <a:r>
              <a:rPr lang="en-US" b="1" i="1" dirty="0" smtClean="0"/>
              <a:t>Instructional Materials </a:t>
            </a:r>
            <a:r>
              <a:rPr lang="en-US" dirty="0" smtClean="0"/>
              <a:t>section offers a bank of resources for teachers.  This bank includes standard information, materials, as well as the ability to create new lessons.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59977" y="2743436"/>
            <a:ext cx="6184016" cy="2264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2013-10-10_0919.png"/>
          <p:cNvPicPr>
            <a:picLocks noChangeAspect="1"/>
          </p:cNvPicPr>
          <p:nvPr/>
        </p:nvPicPr>
        <p:blipFill>
          <a:blip r:embed="rId4" cstate="print"/>
          <a:stretch>
            <a:fillRect/>
          </a:stretch>
        </p:blipFill>
        <p:spPr>
          <a:xfrm>
            <a:off x="5029200" y="1143000"/>
            <a:ext cx="3777246"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Instructional Materials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152400" y="1143000"/>
            <a:ext cx="9144000" cy="5083174"/>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39</a:t>
            </a:fld>
            <a:r>
              <a:rPr lang="en-US"/>
              <a:t>  </a:t>
            </a:r>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647" y="1066800"/>
            <a:ext cx="8549247" cy="34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384" y="4191000"/>
            <a:ext cx="5105400" cy="190874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989446" y="4726274"/>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8449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Home Page &amp; Notification Alerts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a:t>
            </a:fld>
            <a:r>
              <a:rPr lang="en-US"/>
              <a:t>  </a:t>
            </a:r>
            <a:endParaRPr lang="en-US" dirty="0"/>
          </a:p>
        </p:txBody>
      </p:sp>
      <p:sp>
        <p:nvSpPr>
          <p:cNvPr id="8" name="Rectangle 7"/>
          <p:cNvSpPr/>
          <p:nvPr/>
        </p:nvSpPr>
        <p:spPr>
          <a:xfrm>
            <a:off x="228600" y="1066801"/>
            <a:ext cx="8610600" cy="1477328"/>
          </a:xfrm>
          <a:prstGeom prst="rect">
            <a:avLst/>
          </a:prstGeom>
        </p:spPr>
        <p:txBody>
          <a:bodyPr wrap="square">
            <a:spAutoFit/>
          </a:bodyPr>
          <a:lstStyle/>
          <a:p>
            <a:r>
              <a:rPr lang="en-US" dirty="0" smtClean="0"/>
              <a:t>This is your </a:t>
            </a:r>
            <a:r>
              <a:rPr lang="en-US" dirty="0" err="1" smtClean="0"/>
              <a:t>SchoolNet</a:t>
            </a:r>
            <a:r>
              <a:rPr lang="en-US" dirty="0" smtClean="0"/>
              <a:t> Home Page.  Let’s familiarize ourselves with the page; first, look for the </a:t>
            </a:r>
            <a:r>
              <a:rPr lang="en-US" b="1" dirty="0" smtClean="0"/>
              <a:t>Home Base icon</a:t>
            </a:r>
            <a:r>
              <a:rPr lang="en-US" dirty="0" smtClean="0"/>
              <a:t> or for the </a:t>
            </a:r>
            <a:r>
              <a:rPr lang="en-US" b="1" dirty="0" smtClean="0"/>
              <a:t>white circle icon </a:t>
            </a:r>
            <a:r>
              <a:rPr lang="en-US" dirty="0" smtClean="0"/>
              <a:t>with the </a:t>
            </a:r>
            <a:r>
              <a:rPr lang="en-US" b="1" dirty="0" smtClean="0"/>
              <a:t>red house </a:t>
            </a:r>
            <a:r>
              <a:rPr lang="en-US" dirty="0" smtClean="0"/>
              <a:t>inside.  Every time you want to return to the </a:t>
            </a:r>
            <a:r>
              <a:rPr lang="en-US" dirty="0" err="1" smtClean="0"/>
              <a:t>SchoolNet</a:t>
            </a:r>
            <a:r>
              <a:rPr lang="en-US" dirty="0" smtClean="0"/>
              <a:t> Home Page, find either one of those and click to return home.  Also notice, the </a:t>
            </a:r>
            <a:r>
              <a:rPr lang="en-US" b="1" dirty="0" smtClean="0"/>
              <a:t>notification icon</a:t>
            </a:r>
            <a:r>
              <a:rPr lang="en-US" dirty="0" smtClean="0"/>
              <a:t>, on the top of the start page, notification alerts appear here; simply click the icon to view the notifications.</a:t>
            </a:r>
            <a:endParaRPr lang="en-US" dirty="0"/>
          </a:p>
        </p:txBody>
      </p:sp>
      <p:pic>
        <p:nvPicPr>
          <p:cNvPr id="1026" name="Picture 2"/>
          <p:cNvPicPr>
            <a:picLocks noChangeAspect="1" noChangeArrowheads="1"/>
          </p:cNvPicPr>
          <p:nvPr/>
        </p:nvPicPr>
        <p:blipFill>
          <a:blip r:embed="rId3" cstate="print"/>
          <a:srcRect l="21067" t="23958" r="28286" b="50898"/>
          <a:stretch>
            <a:fillRect/>
          </a:stretch>
        </p:blipFill>
        <p:spPr bwMode="auto">
          <a:xfrm>
            <a:off x="685800" y="2819400"/>
            <a:ext cx="7572102"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Curriculum Manager</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6417" y="1066801"/>
            <a:ext cx="9144000" cy="5083174"/>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40</a:t>
            </a:fld>
            <a:r>
              <a:rPr lang="en-US"/>
              <a:t>  </a:t>
            </a:r>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551" y="914400"/>
            <a:ext cx="6480175" cy="506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943600" y="2438400"/>
            <a:ext cx="1219200" cy="694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Up Arrow 3"/>
          <p:cNvSpPr/>
          <p:nvPr/>
        </p:nvSpPr>
        <p:spPr>
          <a:xfrm>
            <a:off x="6204204" y="3352800"/>
            <a:ext cx="850392" cy="850392"/>
          </a:xfrm>
          <a:prstGeom prst="lef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83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417" y="168275"/>
            <a:ext cx="9144000" cy="669925"/>
          </a:xfrm>
          <a:prstGeom prst="rect">
            <a:avLst/>
          </a:prstGeom>
          <a:solidFill>
            <a:srgbClr val="FF0000"/>
          </a:solidFill>
        </p:spPr>
        <p:txBody>
          <a:bodyPr/>
          <a:lstStyle/>
          <a:p>
            <a:pPr algn="ctr">
              <a:defRPr/>
            </a:pPr>
            <a:r>
              <a:rPr lang="en-US" sz="4400" b="1" dirty="0" smtClean="0">
                <a:solidFill>
                  <a:schemeClr val="bg1"/>
                </a:solidFill>
                <a:latin typeface="+mj-lt"/>
                <a:ea typeface="+mj-ea"/>
                <a:cs typeface="+mj-cs"/>
              </a:rPr>
              <a:t>Classroom Conclusion</a:t>
            </a:r>
          </a:p>
          <a:p>
            <a:pPr algn="ctr" fontAlgn="auto">
              <a:spcAft>
                <a:spcPts val="0"/>
              </a:spcAft>
              <a:defRPr/>
            </a:pPr>
            <a:r>
              <a:rPr lang="en-US" sz="4400" b="1" dirty="0" smtClean="0">
                <a:solidFill>
                  <a:schemeClr val="bg1"/>
                </a:solidFill>
                <a:latin typeface="+mj-lt"/>
                <a:ea typeface="+mj-ea"/>
                <a:cs typeface="+mj-cs"/>
              </a:rPr>
              <a:t>Curriculum Manager</a:t>
            </a:r>
            <a:endParaRPr lang="en-US" sz="4400" b="1" dirty="0">
              <a:solidFill>
                <a:schemeClr val="bg1"/>
              </a:solidFill>
              <a:latin typeface="+mj-lt"/>
              <a:ea typeface="+mj-ea"/>
              <a:cs typeface="+mj-cs"/>
            </a:endParaRPr>
          </a:p>
        </p:txBody>
      </p:sp>
      <p:sp>
        <p:nvSpPr>
          <p:cNvPr id="3" name="TextBox 2"/>
          <p:cNvSpPr txBox="1"/>
          <p:nvPr/>
        </p:nvSpPr>
        <p:spPr>
          <a:xfrm>
            <a:off x="1066800" y="2743200"/>
            <a:ext cx="7162800" cy="461665"/>
          </a:xfrm>
          <a:prstGeom prst="rect">
            <a:avLst/>
          </a:prstGeom>
          <a:noFill/>
        </p:spPr>
        <p:txBody>
          <a:bodyPr wrap="square" rtlCol="0">
            <a:spAutoFit/>
          </a:bodyPr>
          <a:lstStyle/>
          <a:p>
            <a:pPr algn="ctr"/>
            <a:r>
              <a:rPr lang="en-US" sz="2400" b="1" dirty="0" smtClean="0"/>
              <a:t>This concludes the Classroom Section Overview.</a:t>
            </a:r>
            <a:endParaRPr lang="en-US" sz="24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143000" y="2969568"/>
            <a:ext cx="6705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SchoolNet</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School &amp; District Data</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Opening the Dashboard</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43</a:t>
            </a:fld>
            <a:r>
              <a:rPr lang="en-US"/>
              <a:t>  </a:t>
            </a:r>
            <a:endParaRPr lang="en-US" dirty="0"/>
          </a:p>
        </p:txBody>
      </p:sp>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48" name="Rectangle 4"/>
          <p:cNvSpPr>
            <a:spLocks noChangeArrowheads="1"/>
          </p:cNvSpPr>
          <p:nvPr/>
        </p:nvSpPr>
        <p:spPr bwMode="auto">
          <a:xfrm>
            <a:off x="1066800" y="1079957"/>
            <a:ext cx="6858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t>On the </a:t>
            </a:r>
            <a:r>
              <a:rPr lang="en-US" sz="1400" dirty="0" err="1"/>
              <a:t>SchoolNet</a:t>
            </a:r>
            <a:r>
              <a:rPr lang="en-US" sz="1400" dirty="0"/>
              <a:t> homepage, place your cursor over the tab</a:t>
            </a:r>
            <a:r>
              <a:rPr lang="en-US" sz="1400" b="1" dirty="0"/>
              <a:t> School &amp; District Data.  </a:t>
            </a:r>
            <a:r>
              <a:rPr lang="en-US" sz="1400" dirty="0"/>
              <a:t>A drop down box will appear, click on </a:t>
            </a:r>
            <a:r>
              <a:rPr lang="en-US" sz="1400" b="1" dirty="0"/>
              <a:t>Dashboard</a:t>
            </a:r>
            <a:r>
              <a:rPr lang="en-US" sz="1400" dirty="0"/>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27" name="Straight Arrow Connector 3"/>
          <p:cNvCxnSpPr>
            <a:cxnSpLocks noChangeShapeType="1"/>
          </p:cNvCxnSpPr>
          <p:nvPr/>
        </p:nvCxnSpPr>
        <p:spPr bwMode="auto">
          <a:xfrm>
            <a:off x="214313" y="219075"/>
            <a:ext cx="638175" cy="63817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2" name="Picture 11"/>
          <p:cNvPicPr/>
          <p:nvPr/>
        </p:nvPicPr>
        <p:blipFill>
          <a:blip r:embed="rId2" cstate="print"/>
          <a:srcRect l="14413" t="8118" r="14955" b="5904"/>
          <a:stretch>
            <a:fillRect/>
          </a:stretch>
        </p:blipFill>
        <p:spPr bwMode="auto">
          <a:xfrm>
            <a:off x="1447800" y="1676400"/>
            <a:ext cx="6400800" cy="4343400"/>
          </a:xfrm>
          <a:prstGeom prst="rect">
            <a:avLst/>
          </a:prstGeom>
          <a:noFill/>
          <a:ln w="9525">
            <a:noFill/>
            <a:miter lim="800000"/>
            <a:headEnd/>
            <a:tailEnd/>
          </a:ln>
        </p:spPr>
      </p:pic>
      <p:cxnSp>
        <p:nvCxnSpPr>
          <p:cNvPr id="14" name="Straight Arrow Connector 13"/>
          <p:cNvCxnSpPr/>
          <p:nvPr/>
        </p:nvCxnSpPr>
        <p:spPr>
          <a:xfrm>
            <a:off x="1371600" y="1828800"/>
            <a:ext cx="6858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36709"/>
            <a:ext cx="9144000" cy="669925"/>
          </a:xfrm>
          <a:prstGeom prst="rect">
            <a:avLst/>
          </a:prstGeom>
          <a:solidFill>
            <a:srgbClr val="FF0000"/>
          </a:solidFill>
        </p:spPr>
        <p:txBody>
          <a:bodyPr/>
          <a:lstStyle/>
          <a:p>
            <a:pPr algn="ctr" fontAlgn="auto">
              <a:spcAft>
                <a:spcPts val="0"/>
              </a:spcAft>
              <a:defRPr/>
            </a:pPr>
            <a:r>
              <a:rPr lang="en-US" sz="4000" b="1" dirty="0" smtClean="0">
                <a:solidFill>
                  <a:schemeClr val="bg1"/>
                </a:solidFill>
                <a:latin typeface="+mj-lt"/>
                <a:ea typeface="+mj-ea"/>
                <a:cs typeface="+mj-cs"/>
              </a:rPr>
              <a:t>KPI Dashboard Tab</a:t>
            </a:r>
            <a:endParaRPr lang="en-US" sz="40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44</a:t>
            </a:fld>
            <a:r>
              <a:rPr lang="en-US"/>
              <a:t>  </a:t>
            </a:r>
            <a:endParaRPr lang="en-US" dirty="0"/>
          </a:p>
        </p:txBody>
      </p:sp>
      <p:sp>
        <p:nvSpPr>
          <p:cNvPr id="4" name="TextBox 3"/>
          <p:cNvSpPr txBox="1"/>
          <p:nvPr/>
        </p:nvSpPr>
        <p:spPr>
          <a:xfrm>
            <a:off x="284559" y="798102"/>
            <a:ext cx="8326041" cy="523220"/>
          </a:xfrm>
          <a:prstGeom prst="rect">
            <a:avLst/>
          </a:prstGeom>
          <a:noFill/>
        </p:spPr>
        <p:txBody>
          <a:bodyPr wrap="square" rtlCol="0">
            <a:spAutoFit/>
          </a:bodyPr>
          <a:lstStyle/>
          <a:p>
            <a:r>
              <a:rPr lang="en-US" sz="1400" dirty="0"/>
              <a:t>Looking at the </a:t>
            </a:r>
            <a:r>
              <a:rPr lang="en-US" sz="1400" b="1" dirty="0" smtClean="0"/>
              <a:t>Dashboard </a:t>
            </a:r>
            <a:r>
              <a:rPr lang="en-US" sz="1400" dirty="0"/>
              <a:t>screen you will notice 3 tabs </a:t>
            </a:r>
            <a:r>
              <a:rPr lang="en-US" sz="1400" b="1" dirty="0"/>
              <a:t>KPI Dashboard, Benchmark Tests and Report Bank</a:t>
            </a:r>
            <a:r>
              <a:rPr lang="en-US" sz="1400" dirty="0"/>
              <a:t>.  KPI is the abbreviation for “Key Performance Indicators”.  </a:t>
            </a:r>
          </a:p>
        </p:txBody>
      </p:sp>
      <p:cxnSp>
        <p:nvCxnSpPr>
          <p:cNvPr id="14" name="Straight Arrow Connector 13"/>
          <p:cNvCxnSpPr/>
          <p:nvPr/>
        </p:nvCxnSpPr>
        <p:spPr>
          <a:xfrm flipH="1" flipV="1">
            <a:off x="6400800" y="2805711"/>
            <a:ext cx="381000" cy="4708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13287" y="3909451"/>
            <a:ext cx="65192" cy="3768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p:nvPr/>
        </p:nvPicPr>
        <p:blipFill rotWithShape="1">
          <a:blip r:embed="rId2" cstate="print"/>
          <a:srcRect l="13621" t="9150" r="11379" b="15641"/>
          <a:stretch/>
        </p:blipFill>
        <p:spPr bwMode="auto">
          <a:xfrm>
            <a:off x="1143000" y="1447800"/>
            <a:ext cx="6048375" cy="3790315"/>
          </a:xfrm>
          <a:prstGeom prst="rect">
            <a:avLst/>
          </a:prstGeom>
          <a:ln>
            <a:noFill/>
          </a:ln>
          <a:extLst>
            <a:ext uri="{53640926-AAD7-44D8-BBD7-CCE9431645EC}">
              <a14:shadowObscured xmlns:a14="http://schemas.microsoft.com/office/drawing/2010/main"/>
            </a:ext>
          </a:extLst>
        </p:spPr>
      </p:pic>
      <p:sp>
        <p:nvSpPr>
          <p:cNvPr id="17" name="Oval 16"/>
          <p:cNvSpPr>
            <a:spLocks noChangeArrowheads="1"/>
          </p:cNvSpPr>
          <p:nvPr/>
        </p:nvSpPr>
        <p:spPr bwMode="auto">
          <a:xfrm>
            <a:off x="1676400" y="2209800"/>
            <a:ext cx="2038350" cy="4762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9" name="Rectangle 8"/>
          <p:cNvSpPr>
            <a:spLocks noChangeArrowheads="1"/>
          </p:cNvSpPr>
          <p:nvPr/>
        </p:nvSpPr>
        <p:spPr bwMode="auto">
          <a:xfrm>
            <a:off x="1905000" y="2743200"/>
            <a:ext cx="638175" cy="118387"/>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20" name="Rectangle 8"/>
          <p:cNvSpPr>
            <a:spLocks noChangeArrowheads="1"/>
          </p:cNvSpPr>
          <p:nvPr/>
        </p:nvSpPr>
        <p:spPr bwMode="auto">
          <a:xfrm>
            <a:off x="2971800" y="2895600"/>
            <a:ext cx="638175" cy="123825"/>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cxnSp>
        <p:nvCxnSpPr>
          <p:cNvPr id="3081" name="Straight Arrow Connector 5"/>
          <p:cNvCxnSpPr>
            <a:cxnSpLocks noChangeShapeType="1"/>
          </p:cNvCxnSpPr>
          <p:nvPr/>
        </p:nvCxnSpPr>
        <p:spPr bwMode="auto">
          <a:xfrm flipH="1">
            <a:off x="2286000" y="3581400"/>
            <a:ext cx="574050" cy="15240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36" name="Picture 35"/>
          <p:cNvPicPr/>
          <p:nvPr/>
        </p:nvPicPr>
        <p:blipFill rotWithShape="1">
          <a:blip r:embed="rId3" cstate="print"/>
          <a:srcRect l="21093" t="34933" r="29640" b="17771"/>
          <a:stretch/>
        </p:blipFill>
        <p:spPr bwMode="auto">
          <a:xfrm>
            <a:off x="4902692" y="4343400"/>
            <a:ext cx="3561853" cy="1877627"/>
          </a:xfrm>
          <a:prstGeom prst="rect">
            <a:avLst/>
          </a:prstGeom>
          <a:ln>
            <a:solidFill>
              <a:schemeClr val="tx1"/>
            </a:solidFill>
          </a:ln>
          <a:extLst>
            <a:ext uri="{53640926-AAD7-44D8-BBD7-CCE9431645EC}">
              <a14:shadowObscured xmlns:a14="http://schemas.microsoft.com/office/drawing/2010/main"/>
            </a:ext>
          </a:extLst>
        </p:spPr>
      </p:pic>
      <p:cxnSp>
        <p:nvCxnSpPr>
          <p:cNvPr id="48" name="Straight Arrow Connector 47"/>
          <p:cNvCxnSpPr/>
          <p:nvPr/>
        </p:nvCxnSpPr>
        <p:spPr>
          <a:xfrm flipH="1">
            <a:off x="6477000" y="2819400"/>
            <a:ext cx="381000" cy="2521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181600" y="4021638"/>
            <a:ext cx="381000" cy="4741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715000" y="3048000"/>
            <a:ext cx="769801" cy="274806"/>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2"/>
          <p:cNvSpPr txBox="1">
            <a:spLocks noChangeArrowheads="1"/>
          </p:cNvSpPr>
          <p:nvPr/>
        </p:nvSpPr>
        <p:spPr bwMode="auto">
          <a:xfrm>
            <a:off x="2819400" y="3124200"/>
            <a:ext cx="2565456" cy="1134094"/>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r>
              <a:rPr lang="en-US" sz="1200" dirty="0"/>
              <a:t>The membership section shows your district &amp; school’s total enrollment.  By clicking Membership, you will be able to view</a:t>
            </a:r>
            <a:r>
              <a:rPr lang="en-US" sz="1200" b="1" dirty="0"/>
              <a:t> </a:t>
            </a:r>
            <a:r>
              <a:rPr lang="en-US" sz="1200" dirty="0"/>
              <a:t>detailed demographic information.   </a:t>
            </a:r>
          </a:p>
        </p:txBody>
      </p:sp>
      <p:sp>
        <p:nvSpPr>
          <p:cNvPr id="37" name="TextBox 36"/>
          <p:cNvSpPr txBox="1"/>
          <p:nvPr/>
        </p:nvSpPr>
        <p:spPr>
          <a:xfrm>
            <a:off x="6858000" y="2133600"/>
            <a:ext cx="1421661" cy="1938992"/>
          </a:xfrm>
          <a:prstGeom prst="rect">
            <a:avLst/>
          </a:prstGeom>
          <a:noFill/>
          <a:ln>
            <a:solidFill>
              <a:srgbClr val="FF0000"/>
            </a:solidFill>
          </a:ln>
        </p:spPr>
        <p:txBody>
          <a:bodyPr wrap="square" rtlCol="0">
            <a:spAutoFit/>
          </a:bodyPr>
          <a:lstStyle/>
          <a:p>
            <a:r>
              <a:rPr lang="en-US" sz="1200" dirty="0"/>
              <a:t>Click on “View KPI Key” link and a drop box will appear giving you valuable information about the symbols, colors and abbreviations used throughout your </a:t>
            </a:r>
            <a:r>
              <a:rPr lang="en-US" sz="1200" b="1" dirty="0"/>
              <a:t>Dashboard.  </a:t>
            </a:r>
            <a:endParaRPr lang="en-U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939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KPI Dashboard Tab (Bottom)</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4354" y="1183242"/>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45</a:t>
            </a:fld>
            <a:r>
              <a:rPr lang="en-US"/>
              <a:t>  </a:t>
            </a:r>
            <a:endParaRPr lang="en-US" dirty="0"/>
          </a:p>
        </p:txBody>
      </p:sp>
      <p:sp>
        <p:nvSpPr>
          <p:cNvPr id="8" name="Rectangle 7"/>
          <p:cNvSpPr/>
          <p:nvPr/>
        </p:nvSpPr>
        <p:spPr>
          <a:xfrm>
            <a:off x="228600" y="1066801"/>
            <a:ext cx="8610600" cy="954107"/>
          </a:xfrm>
          <a:prstGeom prst="rect">
            <a:avLst/>
          </a:prstGeom>
        </p:spPr>
        <p:txBody>
          <a:bodyPr wrap="square">
            <a:spAutoFit/>
          </a:bodyPr>
          <a:lstStyle/>
          <a:p>
            <a:r>
              <a:rPr lang="en-US" sz="1400" dirty="0"/>
              <a:t>Across the bottom of the screen you will notice a list of subjects.  Click on a subject for detailed information about your district and school’s performance in that particular subject.  By placing your cursor over the </a:t>
            </a:r>
            <a:r>
              <a:rPr lang="en-US" sz="1400" b="1" dirty="0"/>
              <a:t>Read KPI Description</a:t>
            </a:r>
            <a:r>
              <a:rPr lang="en-US" sz="1400" dirty="0"/>
              <a:t> heading a drop box will appear giving you valuable information about the Key Performance Indicator and how it was calculated.</a:t>
            </a:r>
          </a:p>
        </p:txBody>
      </p:sp>
      <p:pic>
        <p:nvPicPr>
          <p:cNvPr id="10" name="Picture 9"/>
          <p:cNvPicPr/>
          <p:nvPr/>
        </p:nvPicPr>
        <p:blipFill rotWithShape="1">
          <a:blip r:embed="rId2" cstate="print"/>
          <a:srcRect l="19858" t="21078" r="19990" b="16667"/>
          <a:stretch/>
        </p:blipFill>
        <p:spPr bwMode="auto">
          <a:xfrm>
            <a:off x="785108" y="2068234"/>
            <a:ext cx="4623435" cy="2990850"/>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cstate="print"/>
          <a:srcRect l="19868" t="21191" r="20871" b="27601"/>
          <a:stretch/>
        </p:blipFill>
        <p:spPr bwMode="auto">
          <a:xfrm>
            <a:off x="3662192" y="3002999"/>
            <a:ext cx="3998179" cy="2743200"/>
          </a:xfrm>
          <a:prstGeom prst="rect">
            <a:avLst/>
          </a:prstGeom>
          <a:ln>
            <a:solidFill>
              <a:schemeClr val="tx1"/>
            </a:solidFill>
          </a:ln>
          <a:extLst>
            <a:ext uri="{53640926-AAD7-44D8-BBD7-CCE9431645EC}">
              <a14:shadowObscured xmlns:a14="http://schemas.microsoft.com/office/drawing/2010/main"/>
            </a:ext>
          </a:extLst>
        </p:spPr>
      </p:pic>
      <p:sp>
        <p:nvSpPr>
          <p:cNvPr id="4" name="Text Box 2"/>
          <p:cNvSpPr txBox="1">
            <a:spLocks noChangeArrowheads="1"/>
          </p:cNvSpPr>
          <p:nvPr/>
        </p:nvSpPr>
        <p:spPr bwMode="auto">
          <a:xfrm>
            <a:off x="3200400" y="1887538"/>
            <a:ext cx="923925" cy="876300"/>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900" b="0" i="0" u="none" strike="noStrike" cap="none" normalizeH="0" baseline="0" dirty="0" smtClean="0">
                <a:ln>
                  <a:noFill/>
                </a:ln>
                <a:solidFill>
                  <a:schemeClr val="tx1"/>
                </a:solidFill>
                <a:effectLst/>
                <a:latin typeface="Calibri" panose="020F0502020204030204" pitchFamily="34" charset="0"/>
              </a:rPr>
              <a:t>Click on subject for detailed district and school information.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3" name="Picture 12"/>
          <p:cNvPicPr/>
          <p:nvPr/>
        </p:nvPicPr>
        <p:blipFill rotWithShape="1">
          <a:blip r:embed="rId4" cstate="print"/>
          <a:srcRect l="64575" t="30455" r="17894" b="24526"/>
          <a:stretch/>
        </p:blipFill>
        <p:spPr bwMode="auto">
          <a:xfrm>
            <a:off x="7142338" y="3926121"/>
            <a:ext cx="1620662" cy="2398479"/>
          </a:xfrm>
          <a:prstGeom prst="rect">
            <a:avLst/>
          </a:prstGeom>
          <a:ln w="6350">
            <a:solidFill>
              <a:schemeClr val="tx1"/>
            </a:solidFill>
          </a:ln>
          <a:extLst>
            <a:ext uri="{53640926-AAD7-44D8-BBD7-CCE9431645EC}">
              <a14:shadowObscured xmlns:a14="http://schemas.microsoft.com/office/drawing/2010/main"/>
            </a:ext>
          </a:extLst>
        </p:spPr>
      </p:pic>
      <p:cxnSp>
        <p:nvCxnSpPr>
          <p:cNvPr id="4099" name="Straight Arrow Connector 14"/>
          <p:cNvCxnSpPr>
            <a:cxnSpLocks noChangeShapeType="1"/>
          </p:cNvCxnSpPr>
          <p:nvPr/>
        </p:nvCxnSpPr>
        <p:spPr bwMode="auto">
          <a:xfrm flipH="1">
            <a:off x="2017456" y="2149475"/>
            <a:ext cx="1191045" cy="2014657"/>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p:nvPr/>
        </p:nvCxnSpPr>
        <p:spPr>
          <a:xfrm>
            <a:off x="3904696" y="2771284"/>
            <a:ext cx="63215" cy="9723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289"/>
          <p:cNvSpPr>
            <a:spLocks noChangeArrowheads="1"/>
          </p:cNvSpPr>
          <p:nvPr/>
        </p:nvSpPr>
        <p:spPr bwMode="auto">
          <a:xfrm>
            <a:off x="4449279" y="3926121"/>
            <a:ext cx="504825" cy="114300"/>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6" name="Rectangle 289"/>
          <p:cNvSpPr>
            <a:spLocks noChangeArrowheads="1"/>
          </p:cNvSpPr>
          <p:nvPr/>
        </p:nvSpPr>
        <p:spPr bwMode="auto">
          <a:xfrm>
            <a:off x="2070591" y="2846698"/>
            <a:ext cx="504825" cy="114300"/>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7" name="Rectangle 289"/>
          <p:cNvSpPr>
            <a:spLocks noChangeArrowheads="1"/>
          </p:cNvSpPr>
          <p:nvPr/>
        </p:nvSpPr>
        <p:spPr bwMode="auto">
          <a:xfrm>
            <a:off x="1004888" y="2695872"/>
            <a:ext cx="595312" cy="150825"/>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9" name="Oval 18"/>
          <p:cNvSpPr/>
          <p:nvPr/>
        </p:nvSpPr>
        <p:spPr>
          <a:xfrm>
            <a:off x="3707490" y="3786389"/>
            <a:ext cx="1483579" cy="7297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7066138" y="3247229"/>
            <a:ext cx="76200" cy="304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96" name="Straight Arrow Connector 4095"/>
          <p:cNvCxnSpPr/>
          <p:nvPr/>
        </p:nvCxnSpPr>
        <p:spPr>
          <a:xfrm>
            <a:off x="7253821" y="3806680"/>
            <a:ext cx="137579" cy="3239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Benchmark Test Tab</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46</a:t>
            </a:fld>
            <a:r>
              <a:rPr lang="en-US"/>
              <a:t>  </a:t>
            </a:r>
            <a:endParaRPr lang="en-US" dirty="0"/>
          </a:p>
        </p:txBody>
      </p:sp>
      <p:sp>
        <p:nvSpPr>
          <p:cNvPr id="24577" name="Rectangle 1"/>
          <p:cNvSpPr>
            <a:spLocks noChangeArrowheads="1"/>
          </p:cNvSpPr>
          <p:nvPr/>
        </p:nvSpPr>
        <p:spPr bwMode="auto">
          <a:xfrm>
            <a:off x="152400" y="905584"/>
            <a:ext cx="88392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t>Click on </a:t>
            </a:r>
            <a:r>
              <a:rPr lang="en-US" sz="1400" dirty="0"/>
              <a:t>the </a:t>
            </a:r>
            <a:r>
              <a:rPr lang="en-US" sz="1400" b="1" dirty="0"/>
              <a:t>Benchmark Tests</a:t>
            </a:r>
            <a:r>
              <a:rPr lang="en-US" sz="1400" dirty="0"/>
              <a:t> tab. </a:t>
            </a:r>
            <a:r>
              <a:rPr lang="en-US" sz="1400" dirty="0" smtClean="0"/>
              <a:t>Tests are </a:t>
            </a:r>
            <a:r>
              <a:rPr lang="en-US" sz="1400" dirty="0"/>
              <a:t>sorted by </a:t>
            </a:r>
            <a:r>
              <a:rPr lang="en-US" sz="1400" b="1" dirty="0" smtClean="0"/>
              <a:t>Test Date</a:t>
            </a:r>
            <a:r>
              <a:rPr lang="en-US" sz="1400" dirty="0" smtClean="0"/>
              <a:t>.  </a:t>
            </a:r>
            <a:r>
              <a:rPr lang="en-US" sz="1400" dirty="0"/>
              <a:t>If you click the show filter button, the filter box will appear to help you narrow the search and find the </a:t>
            </a:r>
            <a:r>
              <a:rPr lang="en-US" sz="1400" dirty="0" smtClean="0"/>
              <a:t>test </a:t>
            </a:r>
            <a:r>
              <a:rPr lang="en-US" sz="1400" dirty="0"/>
              <a:t>you are looking for more quickly.  Click on the </a:t>
            </a:r>
            <a:r>
              <a:rPr lang="en-US" sz="1400" b="1" dirty="0" smtClean="0"/>
              <a:t>Test Name </a:t>
            </a:r>
            <a:r>
              <a:rPr lang="en-US" sz="1400" dirty="0"/>
              <a:t>to see administration details, results and how your school compares with the district.</a:t>
            </a:r>
          </a:p>
        </p:txBody>
      </p:sp>
      <p:pic>
        <p:nvPicPr>
          <p:cNvPr id="16" name="Picture 15"/>
          <p:cNvPicPr/>
          <p:nvPr/>
        </p:nvPicPr>
        <p:blipFill rotWithShape="1">
          <a:blip r:embed="rId2" cstate="print"/>
          <a:srcRect l="18468" t="21518" r="19149" b="4476"/>
          <a:stretch/>
        </p:blipFill>
        <p:spPr bwMode="auto">
          <a:xfrm>
            <a:off x="1371600" y="1752600"/>
            <a:ext cx="6400799" cy="3709784"/>
          </a:xfrm>
          <a:prstGeom prst="rect">
            <a:avLst/>
          </a:prstGeom>
          <a:ln>
            <a:noFill/>
          </a:ln>
          <a:extLst>
            <a:ext uri="{53640926-AAD7-44D8-BBD7-CCE9431645EC}">
              <a14:shadowObscured xmlns:a14="http://schemas.microsoft.com/office/drawing/2010/main"/>
            </a:ext>
          </a:extLst>
        </p:spPr>
      </p:pic>
      <p:sp>
        <p:nvSpPr>
          <p:cNvPr id="5" name="Rounded Rectangle 296"/>
          <p:cNvSpPr>
            <a:spLocks noChangeArrowheads="1"/>
          </p:cNvSpPr>
          <p:nvPr/>
        </p:nvSpPr>
        <p:spPr bwMode="auto">
          <a:xfrm>
            <a:off x="1600200" y="2971800"/>
            <a:ext cx="4343400" cy="990600"/>
          </a:xfrm>
          <a:prstGeom prst="roundRect">
            <a:avLst>
              <a:gd name="adj" fmla="val 16667"/>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cxnSp>
        <p:nvCxnSpPr>
          <p:cNvPr id="2051" name="Straight Arrow Connector 295"/>
          <p:cNvCxnSpPr>
            <a:cxnSpLocks noChangeShapeType="1"/>
          </p:cNvCxnSpPr>
          <p:nvPr/>
        </p:nvCxnSpPr>
        <p:spPr bwMode="auto">
          <a:xfrm>
            <a:off x="1524000" y="3962400"/>
            <a:ext cx="257470" cy="13461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53" name="Straight Arrow Connector 310"/>
          <p:cNvCxnSpPr>
            <a:cxnSpLocks noChangeShapeType="1"/>
          </p:cNvCxnSpPr>
          <p:nvPr/>
        </p:nvCxnSpPr>
        <p:spPr bwMode="auto">
          <a:xfrm>
            <a:off x="4267200" y="4548983"/>
            <a:ext cx="609346" cy="269222"/>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20" name="Rectangle 19"/>
          <p:cNvSpPr/>
          <p:nvPr/>
        </p:nvSpPr>
        <p:spPr>
          <a:xfrm>
            <a:off x="5867400" y="4953000"/>
            <a:ext cx="457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09800" y="2362200"/>
            <a:ext cx="152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p:nvPr/>
        </p:nvPicPr>
        <p:blipFill rotWithShape="1">
          <a:blip r:embed="rId3" cstate="print"/>
          <a:srcRect l="22443" t="10444" r="22537" b="36666"/>
          <a:stretch/>
        </p:blipFill>
        <p:spPr bwMode="auto">
          <a:xfrm>
            <a:off x="4876546" y="4029705"/>
            <a:ext cx="3581400" cy="2590800"/>
          </a:xfrm>
          <a:prstGeom prst="rect">
            <a:avLst/>
          </a:prstGeom>
          <a:ln w="19050" cmpd="sng">
            <a:solidFill>
              <a:srgbClr val="FF0000">
                <a:alpha val="60000"/>
              </a:srgbClr>
            </a:solidFill>
          </a:ln>
          <a:effectLst>
            <a:softEdge rad="63500"/>
          </a:effectLst>
          <a:extLst>
            <a:ext uri="{53640926-AAD7-44D8-BBD7-CCE9431645EC}">
              <a14:shadowObscured xmlns:a14="http://schemas.microsoft.com/office/drawing/2010/main"/>
            </a:ext>
          </a:extLst>
        </p:spPr>
      </p:pic>
      <p:sp>
        <p:nvSpPr>
          <p:cNvPr id="3" name="Rectangle 2"/>
          <p:cNvSpPr/>
          <p:nvPr/>
        </p:nvSpPr>
        <p:spPr>
          <a:xfrm>
            <a:off x="4876546" y="4029705"/>
            <a:ext cx="3581400" cy="2590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67400" y="4953000"/>
            <a:ext cx="457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15240" y="161176"/>
            <a:ext cx="9144000" cy="669925"/>
          </a:xfrm>
          <a:prstGeom prst="rect">
            <a:avLst/>
          </a:prstGeom>
          <a:solidFill>
            <a:srgbClr val="FF0000"/>
          </a:solidFill>
          <a:ln w="6350">
            <a:solidFill>
              <a:schemeClr val="tx1"/>
            </a:solidFill>
          </a:ln>
        </p:spPr>
        <p:txBody>
          <a:bodyPr/>
          <a:lstStyle/>
          <a:p>
            <a:pPr algn="ctr" fontAlgn="auto">
              <a:spcAft>
                <a:spcPts val="0"/>
              </a:spcAft>
              <a:defRPr/>
            </a:pPr>
            <a:r>
              <a:rPr lang="en-US" sz="4400" b="1" dirty="0" smtClean="0">
                <a:solidFill>
                  <a:schemeClr val="bg1"/>
                </a:solidFill>
                <a:latin typeface="+mj-lt"/>
                <a:ea typeface="+mj-ea"/>
                <a:cs typeface="+mj-cs"/>
              </a:rPr>
              <a:t>Report Bank Tab</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47</a:t>
            </a:fld>
            <a:r>
              <a:rPr lang="en-US"/>
              <a:t>  </a:t>
            </a:r>
            <a:endParaRPr lang="en-US" dirty="0"/>
          </a:p>
        </p:txBody>
      </p:sp>
      <p:pic>
        <p:nvPicPr>
          <p:cNvPr id="13" name="Picture 12"/>
          <p:cNvPicPr/>
          <p:nvPr/>
        </p:nvPicPr>
        <p:blipFill rotWithShape="1">
          <a:blip r:embed="rId2" cstate="print"/>
          <a:srcRect l="17629" t="14359" r="17469" b="13077"/>
          <a:stretch/>
        </p:blipFill>
        <p:spPr bwMode="auto">
          <a:xfrm>
            <a:off x="231299" y="1582827"/>
            <a:ext cx="4355941" cy="382651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381000" y="857228"/>
            <a:ext cx="7848600" cy="738664"/>
          </a:xfrm>
          <a:prstGeom prst="rect">
            <a:avLst/>
          </a:prstGeom>
          <a:noFill/>
        </p:spPr>
        <p:txBody>
          <a:bodyPr wrap="square" rtlCol="0">
            <a:spAutoFit/>
          </a:bodyPr>
          <a:lstStyle/>
          <a:p>
            <a:r>
              <a:rPr lang="en-US" sz="1400" dirty="0"/>
              <a:t>The </a:t>
            </a:r>
            <a:r>
              <a:rPr lang="en-US" sz="1400" b="1" dirty="0"/>
              <a:t>Report Bank </a:t>
            </a:r>
            <a:r>
              <a:rPr lang="en-US" sz="1400" dirty="0"/>
              <a:t>tab displays reports created and made available by report managers for your use. Click “Run Report”</a:t>
            </a:r>
            <a:r>
              <a:rPr lang="en-US" sz="1400" b="1" dirty="0"/>
              <a:t> </a:t>
            </a:r>
            <a:r>
              <a:rPr lang="en-US" sz="1400" dirty="0"/>
              <a:t>for the results you would like to see. Note-If the button is labeled “Build Report” (instead of “Run Report”), you will choose a student set, or select columns to combine with a student set.  </a:t>
            </a:r>
          </a:p>
        </p:txBody>
      </p:sp>
      <p:pic>
        <p:nvPicPr>
          <p:cNvPr id="15" name="Picture 14"/>
          <p:cNvPicPr/>
          <p:nvPr/>
        </p:nvPicPr>
        <p:blipFill rotWithShape="1">
          <a:blip r:embed="rId3" cstate="print"/>
          <a:srcRect l="16987" t="21282" r="17628" b="3590"/>
          <a:stretch/>
        </p:blipFill>
        <p:spPr bwMode="auto">
          <a:xfrm>
            <a:off x="4423251" y="3496083"/>
            <a:ext cx="4187349" cy="2825341"/>
          </a:xfrm>
          <a:prstGeom prst="rect">
            <a:avLst/>
          </a:prstGeom>
          <a:ln>
            <a:solidFill>
              <a:schemeClr val="tx1"/>
            </a:solidFill>
          </a:ln>
          <a:extLst>
            <a:ext uri="{53640926-AAD7-44D8-BBD7-CCE9431645EC}">
              <a14:shadowObscured xmlns:a14="http://schemas.microsoft.com/office/drawing/2010/main"/>
            </a:ext>
          </a:extLst>
        </p:spPr>
      </p:pic>
      <p:sp>
        <p:nvSpPr>
          <p:cNvPr id="5" name="Rectangle 313"/>
          <p:cNvSpPr>
            <a:spLocks noChangeArrowheads="1"/>
          </p:cNvSpPr>
          <p:nvPr/>
        </p:nvSpPr>
        <p:spPr bwMode="auto">
          <a:xfrm>
            <a:off x="1202033" y="2671149"/>
            <a:ext cx="702968" cy="72051"/>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cxnSp>
        <p:nvCxnSpPr>
          <p:cNvPr id="5123" name="Straight Arrow Connector 312"/>
          <p:cNvCxnSpPr>
            <a:cxnSpLocks noChangeShapeType="1"/>
          </p:cNvCxnSpPr>
          <p:nvPr/>
        </p:nvCxnSpPr>
        <p:spPr bwMode="auto">
          <a:xfrm flipH="1">
            <a:off x="1989409" y="2084614"/>
            <a:ext cx="257583" cy="249011"/>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316"/>
          <p:cNvCxnSpPr>
            <a:cxnSpLocks noChangeShapeType="1"/>
            <a:stCxn id="10" idx="5"/>
          </p:cNvCxnSpPr>
          <p:nvPr/>
        </p:nvCxnSpPr>
        <p:spPr bwMode="auto">
          <a:xfrm>
            <a:off x="3796926" y="4276445"/>
            <a:ext cx="508374" cy="143155"/>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 name="Oval 9"/>
          <p:cNvSpPr/>
          <p:nvPr/>
        </p:nvSpPr>
        <p:spPr>
          <a:xfrm>
            <a:off x="3276600" y="3886200"/>
            <a:ext cx="60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79036"/>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Pre-Formatted Reports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48</a:t>
            </a:fld>
            <a:r>
              <a:rPr lang="en-US" dirty="0"/>
              <a:t>  </a:t>
            </a:r>
          </a:p>
        </p:txBody>
      </p:sp>
      <p:sp>
        <p:nvSpPr>
          <p:cNvPr id="33793" name="Rectangle 1"/>
          <p:cNvSpPr>
            <a:spLocks noChangeArrowheads="1"/>
          </p:cNvSpPr>
          <p:nvPr/>
        </p:nvSpPr>
        <p:spPr bwMode="auto">
          <a:xfrm>
            <a:off x="152400" y="1002268"/>
            <a:ext cx="8763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a:t>You have the ability </a:t>
            </a:r>
            <a:r>
              <a:rPr lang="en-US" sz="1400" dirty="0" smtClean="0"/>
              <a:t>to ”</a:t>
            </a:r>
            <a:r>
              <a:rPr lang="en-US" sz="1400" b="1" dirty="0" smtClean="0"/>
              <a:t>Save Report</a:t>
            </a:r>
            <a:r>
              <a:rPr lang="en-US" sz="1400" dirty="0" smtClean="0"/>
              <a:t>”,  </a:t>
            </a:r>
            <a:r>
              <a:rPr lang="en-US" sz="1400" dirty="0"/>
              <a:t>“</a:t>
            </a:r>
            <a:r>
              <a:rPr lang="en-US" sz="1400" b="1" dirty="0"/>
              <a:t>Create a PDF File</a:t>
            </a:r>
            <a:r>
              <a:rPr lang="en-US" sz="1400" dirty="0"/>
              <a:t>” or “</a:t>
            </a:r>
            <a:r>
              <a:rPr lang="en-US" sz="1400" b="1" dirty="0"/>
              <a:t>Export to Excel</a:t>
            </a:r>
            <a:r>
              <a:rPr lang="en-US" sz="1400" dirty="0"/>
              <a:t>” by clicking on the corresponding hyperlink.  Remember anything in blue is a hyperlink and by clicking on it you will have access to more details and results.  Also the question </a:t>
            </a:r>
            <a:r>
              <a:rPr lang="en-US" sz="1400" dirty="0" smtClean="0"/>
              <a:t>mark, inside an orange circle on </a:t>
            </a:r>
            <a:r>
              <a:rPr lang="en-US" sz="1400" dirty="0"/>
              <a:t>each </a:t>
            </a:r>
            <a:r>
              <a:rPr lang="en-US" sz="1400" dirty="0" smtClean="0"/>
              <a:t>page, </a:t>
            </a:r>
            <a:r>
              <a:rPr lang="en-US" sz="1400" dirty="0"/>
              <a:t>links you to a help menu for your convenience.</a:t>
            </a:r>
          </a:p>
        </p:txBody>
      </p:sp>
      <p:pic>
        <p:nvPicPr>
          <p:cNvPr id="12" name="Picture 11"/>
          <p:cNvPicPr/>
          <p:nvPr/>
        </p:nvPicPr>
        <p:blipFill>
          <a:blip r:embed="rId2" cstate="print"/>
          <a:srcRect l="21374" t="20296" r="21393" b="5899"/>
          <a:stretch>
            <a:fillRect/>
          </a:stretch>
        </p:blipFill>
        <p:spPr bwMode="auto">
          <a:xfrm>
            <a:off x="1447800" y="1828800"/>
            <a:ext cx="6477000" cy="4396144"/>
          </a:xfrm>
          <a:prstGeom prst="rect">
            <a:avLst/>
          </a:prstGeom>
          <a:noFill/>
          <a:ln w="9525">
            <a:noFill/>
            <a:miter lim="800000"/>
            <a:headEnd/>
            <a:tailEnd/>
          </a:ln>
        </p:spPr>
      </p:pic>
      <p:sp>
        <p:nvSpPr>
          <p:cNvPr id="1026" name="Oval 2"/>
          <p:cNvSpPr>
            <a:spLocks noChangeArrowheads="1"/>
          </p:cNvSpPr>
          <p:nvPr/>
        </p:nvSpPr>
        <p:spPr bwMode="auto">
          <a:xfrm>
            <a:off x="1524000" y="2133600"/>
            <a:ext cx="2471738" cy="304800"/>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027" name="Straight Arrow Connector 323"/>
          <p:cNvCxnSpPr>
            <a:cxnSpLocks noChangeShapeType="1"/>
          </p:cNvCxnSpPr>
          <p:nvPr/>
        </p:nvCxnSpPr>
        <p:spPr bwMode="auto">
          <a:xfrm>
            <a:off x="6705600" y="1752600"/>
            <a:ext cx="285750" cy="171450"/>
          </a:xfrm>
          <a:prstGeom prst="straightConnector1">
            <a:avLst/>
          </a:prstGeom>
          <a:noFill/>
          <a:ln w="19050">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79036"/>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Report Builder</a:t>
            </a:r>
            <a:endParaRPr lang="en-US" sz="4400" b="1" dirty="0">
              <a:solidFill>
                <a:schemeClr val="bg1"/>
              </a:solidFill>
              <a:latin typeface="+mj-lt"/>
              <a:ea typeface="+mj-ea"/>
              <a:cs typeface="+mj-cs"/>
            </a:endParaRPr>
          </a:p>
        </p:txBody>
      </p:sp>
      <p:pic>
        <p:nvPicPr>
          <p:cNvPr id="3" name="Picture 2"/>
          <p:cNvPicPr/>
          <p:nvPr/>
        </p:nvPicPr>
        <p:blipFill>
          <a:blip r:embed="rId2" cstate="print"/>
          <a:srcRect l="14413" t="8118" r="15887" b="5904"/>
          <a:stretch>
            <a:fillRect/>
          </a:stretch>
        </p:blipFill>
        <p:spPr bwMode="auto">
          <a:xfrm>
            <a:off x="609600" y="1905000"/>
            <a:ext cx="5476021" cy="3299254"/>
          </a:xfrm>
          <a:prstGeom prst="rect">
            <a:avLst/>
          </a:prstGeom>
          <a:noFill/>
          <a:ln w="9525">
            <a:noFill/>
            <a:miter lim="800000"/>
            <a:headEnd/>
            <a:tailEnd/>
          </a:ln>
        </p:spPr>
      </p:pic>
      <p:pic>
        <p:nvPicPr>
          <p:cNvPr id="4" name="Picture 3"/>
          <p:cNvPicPr/>
          <p:nvPr/>
        </p:nvPicPr>
        <p:blipFill>
          <a:blip r:embed="rId3" cstate="print"/>
          <a:srcRect l="22115" t="7749" r="24173" b="39303"/>
          <a:stretch>
            <a:fillRect/>
          </a:stretch>
        </p:blipFill>
        <p:spPr bwMode="auto">
          <a:xfrm>
            <a:off x="2667000" y="3048000"/>
            <a:ext cx="5638800" cy="2819400"/>
          </a:xfrm>
          <a:prstGeom prst="rect">
            <a:avLst/>
          </a:prstGeom>
          <a:noFill/>
          <a:ln w="9525">
            <a:noFill/>
            <a:miter lim="800000"/>
            <a:headEnd/>
            <a:tailEnd/>
          </a:ln>
        </p:spPr>
      </p:pic>
      <p:sp>
        <p:nvSpPr>
          <p:cNvPr id="5" name="TextBox 4"/>
          <p:cNvSpPr txBox="1"/>
          <p:nvPr/>
        </p:nvSpPr>
        <p:spPr>
          <a:xfrm>
            <a:off x="304800" y="990600"/>
            <a:ext cx="8458200" cy="954107"/>
          </a:xfrm>
          <a:prstGeom prst="rect">
            <a:avLst/>
          </a:prstGeom>
          <a:noFill/>
        </p:spPr>
        <p:txBody>
          <a:bodyPr wrap="square" rtlCol="0">
            <a:spAutoFit/>
          </a:bodyPr>
          <a:lstStyle/>
          <a:p>
            <a:r>
              <a:rPr lang="en-US" sz="1400" dirty="0" smtClean="0"/>
              <a:t>Please go back up and put your cursor over the </a:t>
            </a:r>
            <a:r>
              <a:rPr lang="en-US" sz="1400" b="1" dirty="0" smtClean="0"/>
              <a:t>“School &amp; District Data”</a:t>
            </a:r>
            <a:r>
              <a:rPr lang="en-US" sz="1400" dirty="0" smtClean="0"/>
              <a:t> tab.  On the drop down that appears let’s click on “</a:t>
            </a:r>
            <a:r>
              <a:rPr lang="en-US" sz="1400" b="1" dirty="0" smtClean="0"/>
              <a:t>Report Builder</a:t>
            </a:r>
            <a:r>
              <a:rPr lang="en-US" sz="1400" dirty="0" smtClean="0"/>
              <a:t>”.   On the next screen you will have the following options to help you build the report you want;  </a:t>
            </a:r>
            <a:r>
              <a:rPr lang="en-US" sz="1400" b="1" dirty="0" smtClean="0"/>
              <a:t>Building a Pre-Formatted Report</a:t>
            </a:r>
            <a:r>
              <a:rPr lang="en-US" sz="1400" dirty="0" smtClean="0"/>
              <a:t>, </a:t>
            </a:r>
            <a:r>
              <a:rPr lang="en-US" sz="1400" b="1" dirty="0" smtClean="0"/>
              <a:t>Build a Custom Report</a:t>
            </a:r>
            <a:r>
              <a:rPr lang="en-US" sz="1400" dirty="0" smtClean="0"/>
              <a:t>, </a:t>
            </a:r>
            <a:r>
              <a:rPr lang="en-US" sz="1400" b="1" dirty="0" smtClean="0"/>
              <a:t>Course/Section Lists </a:t>
            </a:r>
            <a:r>
              <a:rPr lang="en-US" sz="1400" dirty="0" smtClean="0"/>
              <a:t>and </a:t>
            </a:r>
            <a:r>
              <a:rPr lang="en-US" sz="1400" b="1" dirty="0" smtClean="0"/>
              <a:t>Define Student Set.</a:t>
            </a:r>
            <a:endParaRPr lang="en-US" sz="1400" dirty="0" smtClean="0"/>
          </a:p>
          <a:p>
            <a:endParaRPr lang="en-US" sz="1400" dirty="0"/>
          </a:p>
        </p:txBody>
      </p:sp>
      <p:cxnSp>
        <p:nvCxnSpPr>
          <p:cNvPr id="2050" name="AutoShape 2"/>
          <p:cNvCxnSpPr>
            <a:cxnSpLocks noChangeShapeType="1"/>
          </p:cNvCxnSpPr>
          <p:nvPr/>
        </p:nvCxnSpPr>
        <p:spPr bwMode="auto">
          <a:xfrm flipH="1">
            <a:off x="2209800" y="1905000"/>
            <a:ext cx="433388" cy="679450"/>
          </a:xfrm>
          <a:prstGeom prst="straightConnector1">
            <a:avLst/>
          </a:prstGeom>
          <a:noFill/>
          <a:ln w="19050">
            <a:solidFill>
              <a:srgbClr val="FF0000"/>
            </a:solidFill>
            <a:round/>
            <a:headEnd/>
            <a:tailEnd type="triangle" w="med" len="med"/>
          </a:ln>
        </p:spPr>
      </p:cxnSp>
      <p:cxnSp>
        <p:nvCxnSpPr>
          <p:cNvPr id="2051" name="AutoShape 3"/>
          <p:cNvCxnSpPr>
            <a:cxnSpLocks noChangeShapeType="1"/>
          </p:cNvCxnSpPr>
          <p:nvPr/>
        </p:nvCxnSpPr>
        <p:spPr bwMode="auto">
          <a:xfrm>
            <a:off x="2155826" y="3200400"/>
            <a:ext cx="815974" cy="685800"/>
          </a:xfrm>
          <a:prstGeom prst="straightConnector1">
            <a:avLst/>
          </a:prstGeom>
          <a:noFill/>
          <a:ln w="1905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My Roles and Operations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a:t>
            </a:fld>
            <a:r>
              <a:rPr lang="en-US"/>
              <a:t>  </a:t>
            </a:r>
            <a:endParaRPr lang="en-US" dirty="0"/>
          </a:p>
        </p:txBody>
      </p:sp>
      <p:sp>
        <p:nvSpPr>
          <p:cNvPr id="24577" name="Rectangle 1"/>
          <p:cNvSpPr>
            <a:spLocks noChangeArrowheads="1"/>
          </p:cNvSpPr>
          <p:nvPr/>
        </p:nvSpPr>
        <p:spPr bwMode="auto">
          <a:xfrm>
            <a:off x="152400" y="1035278"/>
            <a:ext cx="8763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t>Make sure to verify your name and default </a:t>
            </a:r>
            <a:r>
              <a:rPr lang="en-US" sz="1400" b="1" dirty="0" smtClean="0"/>
              <a:t>Role and Institution</a:t>
            </a:r>
            <a:r>
              <a:rPr lang="en-US" sz="1400" dirty="0" smtClean="0"/>
              <a:t>; displayed under the </a:t>
            </a:r>
            <a:r>
              <a:rPr lang="en-US" sz="1400" b="1" dirty="0" smtClean="0"/>
              <a:t>Welcome, “your name” </a:t>
            </a:r>
            <a:r>
              <a:rPr lang="en-US" sz="1400" dirty="0" smtClean="0"/>
              <a:t>area on the start page.  You can also</a:t>
            </a:r>
            <a:r>
              <a:rPr lang="en-US" sz="1400" b="1" dirty="0" smtClean="0"/>
              <a:t> </a:t>
            </a:r>
            <a:r>
              <a:rPr lang="en-US" sz="1400" dirty="0" smtClean="0"/>
              <a:t>verify this information in the </a:t>
            </a:r>
            <a:r>
              <a:rPr lang="en-US" sz="1400" b="1" dirty="0" smtClean="0"/>
              <a:t>My Roles and Operations</a:t>
            </a:r>
            <a:r>
              <a:rPr lang="en-US" sz="1400" dirty="0" smtClean="0"/>
              <a:t> screen by clicking </a:t>
            </a:r>
            <a:r>
              <a:rPr lang="en-US" sz="1400" b="1" dirty="0" smtClean="0"/>
              <a:t>My Account </a:t>
            </a:r>
            <a:r>
              <a:rPr lang="en-US" sz="1400" dirty="0" smtClean="0"/>
              <a:t>and looking under the </a:t>
            </a:r>
            <a:r>
              <a:rPr lang="en-US" sz="1400" b="1" dirty="0" smtClean="0"/>
              <a:t>Roles and Operations</a:t>
            </a:r>
            <a:r>
              <a:rPr lang="en-US" sz="1400" dirty="0" smtClean="0"/>
              <a:t> tab</a:t>
            </a:r>
            <a:r>
              <a:rPr lang="en-US" sz="1400" b="1" dirty="0" smtClean="0"/>
              <a:t>.</a:t>
            </a:r>
            <a:endParaRPr lang="en-US" sz="1400" dirty="0"/>
          </a:p>
        </p:txBody>
      </p:sp>
      <p:pic>
        <p:nvPicPr>
          <p:cNvPr id="9" name="Picture 8"/>
          <p:cNvPicPr/>
          <p:nvPr/>
        </p:nvPicPr>
        <p:blipFill>
          <a:blip r:embed="rId3" cstate="print"/>
          <a:stretch>
            <a:fillRect/>
          </a:stretch>
        </p:blipFill>
        <p:spPr>
          <a:xfrm>
            <a:off x="1219200" y="1981200"/>
            <a:ext cx="6934200" cy="3962400"/>
          </a:xfrm>
          <a:prstGeom prst="rect">
            <a:avLst/>
          </a:prstGeom>
        </p:spPr>
      </p:pic>
      <p:sp>
        <p:nvSpPr>
          <p:cNvPr id="10" name="Rectangle 9"/>
          <p:cNvSpPr/>
          <p:nvPr/>
        </p:nvSpPr>
        <p:spPr>
          <a:xfrm>
            <a:off x="5715000" y="2438400"/>
            <a:ext cx="762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nvSpPr>
        <p:spPr>
          <a:xfrm>
            <a:off x="2362200" y="3124200"/>
            <a:ext cx="13716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Arrow Connector 12"/>
          <p:cNvCxnSpPr/>
          <p:nvPr/>
        </p:nvCxnSpPr>
        <p:spPr>
          <a:xfrm flipH="1">
            <a:off x="6172200" y="2057400"/>
            <a:ext cx="2286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810000" y="2743200"/>
            <a:ext cx="762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p:nvPr/>
        </p:nvPicPr>
        <p:blipFill>
          <a:blip r:embed="rId4" cstate="print"/>
          <a:srcRect t="20555" r="1805" b="8519"/>
          <a:stretch>
            <a:fillRect/>
          </a:stretch>
        </p:blipFill>
        <p:spPr bwMode="auto">
          <a:xfrm>
            <a:off x="5715000" y="2819400"/>
            <a:ext cx="3124200" cy="1981200"/>
          </a:xfrm>
          <a:prstGeom prst="rect">
            <a:avLst/>
          </a:prstGeom>
          <a:noFill/>
          <a:ln w="9525">
            <a:noFill/>
            <a:miter lim="800000"/>
            <a:headEnd/>
            <a:tailEnd/>
          </a:ln>
        </p:spPr>
      </p:pic>
      <p:cxnSp>
        <p:nvCxnSpPr>
          <p:cNvPr id="24578" name="AutoShape 2"/>
          <p:cNvCxnSpPr>
            <a:cxnSpLocks noChangeShapeType="1"/>
          </p:cNvCxnSpPr>
          <p:nvPr/>
        </p:nvCxnSpPr>
        <p:spPr bwMode="auto">
          <a:xfrm>
            <a:off x="6019800" y="2819400"/>
            <a:ext cx="266700" cy="304800"/>
          </a:xfrm>
          <a:prstGeom prst="straightConnector1">
            <a:avLst/>
          </a:prstGeom>
          <a:noFill/>
          <a:ln w="38100">
            <a:solidFill>
              <a:srgbClr val="FF0000"/>
            </a:solidFill>
            <a:round/>
            <a:headEnd/>
            <a:tailEnd type="triangle" w="med" len="med"/>
          </a:ln>
        </p:spPr>
      </p:cxnSp>
      <p:sp>
        <p:nvSpPr>
          <p:cNvPr id="3" name="Rectangle 2"/>
          <p:cNvSpPr/>
          <p:nvPr/>
        </p:nvSpPr>
        <p:spPr>
          <a:xfrm>
            <a:off x="2895600" y="3314700"/>
            <a:ext cx="38100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79036"/>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Report Builder Screens</a:t>
            </a:r>
            <a:endParaRPr lang="en-US" sz="4400" b="1" dirty="0">
              <a:solidFill>
                <a:schemeClr val="bg1"/>
              </a:solidFill>
              <a:latin typeface="+mj-lt"/>
              <a:ea typeface="+mj-ea"/>
              <a:cs typeface="+mj-cs"/>
            </a:endParaRPr>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075" name="Rectangle 3"/>
          <p:cNvSpPr>
            <a:spLocks noChangeArrowheads="1"/>
          </p:cNvSpPr>
          <p:nvPr/>
        </p:nvSpPr>
        <p:spPr bwMode="auto">
          <a:xfrm>
            <a:off x="533400" y="1066800"/>
            <a:ext cx="809414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Here is </a:t>
            </a:r>
            <a:r>
              <a:rPr lang="en-US" sz="1400" dirty="0" smtClean="0">
                <a:latin typeface="Calibri" pitchFamily="34" charset="0"/>
                <a:ea typeface="Calibri" pitchFamily="34" charset="0"/>
                <a:cs typeface="Times New Roman" pitchFamily="18" charset="0"/>
              </a:rPr>
              <a:t>a glance at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what each of those sections looks like when you click on their individual link.  As you can see there are a lot of great options for building and creating reports, lists and sets.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p:cNvPicPr/>
          <p:nvPr/>
        </p:nvPicPr>
        <p:blipFill>
          <a:blip r:embed="rId2" cstate="print"/>
          <a:srcRect l="22527" t="19189" r="44300" b="9220"/>
          <a:stretch>
            <a:fillRect/>
          </a:stretch>
        </p:blipFill>
        <p:spPr bwMode="auto">
          <a:xfrm>
            <a:off x="381000" y="1676400"/>
            <a:ext cx="2819400" cy="3183409"/>
          </a:xfrm>
          <a:prstGeom prst="rect">
            <a:avLst/>
          </a:prstGeom>
          <a:noFill/>
          <a:ln w="9525">
            <a:solidFill>
              <a:schemeClr val="tx1"/>
            </a:solidFill>
            <a:miter lim="800000"/>
            <a:headEnd/>
            <a:tailEnd/>
          </a:ln>
        </p:spPr>
      </p:pic>
      <p:pic>
        <p:nvPicPr>
          <p:cNvPr id="8" name="Picture 7"/>
          <p:cNvPicPr/>
          <p:nvPr/>
        </p:nvPicPr>
        <p:blipFill>
          <a:blip r:embed="rId3" cstate="print"/>
          <a:srcRect l="23177" t="19557" r="45282" b="46745"/>
          <a:stretch>
            <a:fillRect/>
          </a:stretch>
        </p:blipFill>
        <p:spPr bwMode="auto">
          <a:xfrm>
            <a:off x="1066800" y="3962400"/>
            <a:ext cx="3467779" cy="2075540"/>
          </a:xfrm>
          <a:prstGeom prst="rect">
            <a:avLst/>
          </a:prstGeom>
          <a:noFill/>
          <a:ln w="9525">
            <a:solidFill>
              <a:schemeClr val="tx1"/>
            </a:solidFill>
            <a:miter lim="800000"/>
            <a:headEnd/>
            <a:tailEnd/>
          </a:ln>
        </p:spPr>
      </p:pic>
      <p:pic>
        <p:nvPicPr>
          <p:cNvPr id="9" name="Picture 8"/>
          <p:cNvPicPr/>
          <p:nvPr/>
        </p:nvPicPr>
        <p:blipFill>
          <a:blip r:embed="rId4" cstate="print"/>
          <a:srcRect l="23581" t="20295" r="33440" b="32712"/>
          <a:stretch>
            <a:fillRect/>
          </a:stretch>
        </p:blipFill>
        <p:spPr bwMode="auto">
          <a:xfrm>
            <a:off x="4038600" y="1676400"/>
            <a:ext cx="3935112" cy="2427323"/>
          </a:xfrm>
          <a:prstGeom prst="rect">
            <a:avLst/>
          </a:prstGeom>
          <a:noFill/>
          <a:ln w="9525">
            <a:solidFill>
              <a:schemeClr val="tx1"/>
            </a:solidFill>
            <a:miter lim="800000"/>
            <a:headEnd/>
            <a:tailEnd/>
          </a:ln>
        </p:spPr>
      </p:pic>
      <p:pic>
        <p:nvPicPr>
          <p:cNvPr id="10" name="Picture 9"/>
          <p:cNvPicPr/>
          <p:nvPr/>
        </p:nvPicPr>
        <p:blipFill>
          <a:blip r:embed="rId5" cstate="print"/>
          <a:srcRect l="23566" t="19927" r="24093" b="35790"/>
          <a:stretch>
            <a:fillRect/>
          </a:stretch>
        </p:blipFill>
        <p:spPr bwMode="auto">
          <a:xfrm>
            <a:off x="5181600" y="3886200"/>
            <a:ext cx="3429000" cy="2133600"/>
          </a:xfrm>
          <a:prstGeom prst="rect">
            <a:avLst/>
          </a:prstGeom>
          <a:noFill/>
          <a:ln w="9525">
            <a:solidFill>
              <a:schemeClr val="tx1"/>
            </a:solidFill>
            <a:miter lim="800000"/>
            <a:headEnd/>
            <a:tailEnd/>
          </a:ln>
        </p:spPr>
      </p:pic>
      <p:cxnSp>
        <p:nvCxnSpPr>
          <p:cNvPr id="12" name="Straight Arrow Connector 11"/>
          <p:cNvCxnSpPr/>
          <p:nvPr/>
        </p:nvCxnSpPr>
        <p:spPr>
          <a:xfrm>
            <a:off x="3886200" y="1676400"/>
            <a:ext cx="3048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8600" y="1752600"/>
            <a:ext cx="3048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324600" y="3962400"/>
            <a:ext cx="3048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743200" y="4038600"/>
            <a:ext cx="3048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79036"/>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Saved Reports</a:t>
            </a:r>
            <a:endParaRPr lang="en-US" sz="4400" b="1" dirty="0">
              <a:solidFill>
                <a:schemeClr val="bg1"/>
              </a:solidFill>
              <a:latin typeface="+mj-lt"/>
              <a:ea typeface="+mj-ea"/>
              <a:cs typeface="+mj-cs"/>
            </a:endParaRPr>
          </a:p>
        </p:txBody>
      </p:sp>
      <p:pic>
        <p:nvPicPr>
          <p:cNvPr id="3" name="Picture 2"/>
          <p:cNvPicPr/>
          <p:nvPr/>
        </p:nvPicPr>
        <p:blipFill>
          <a:blip r:embed="rId2" cstate="print"/>
          <a:srcRect l="14413" t="8118" r="14955" b="5904"/>
          <a:stretch>
            <a:fillRect/>
          </a:stretch>
        </p:blipFill>
        <p:spPr bwMode="auto">
          <a:xfrm>
            <a:off x="685800" y="1752600"/>
            <a:ext cx="5943600" cy="4071317"/>
          </a:xfrm>
          <a:prstGeom prst="rect">
            <a:avLst/>
          </a:prstGeom>
          <a:noFill/>
          <a:ln w="9525">
            <a:noFill/>
            <a:miter lim="800000"/>
            <a:headEnd/>
            <a:tailEnd/>
          </a:ln>
        </p:spPr>
      </p:pic>
      <p:pic>
        <p:nvPicPr>
          <p:cNvPr id="4" name="Picture 3"/>
          <p:cNvPicPr/>
          <p:nvPr/>
        </p:nvPicPr>
        <p:blipFill>
          <a:blip r:embed="rId3" cstate="print"/>
          <a:srcRect l="24189" t="7750" r="23450" b="60047"/>
          <a:stretch>
            <a:fillRect/>
          </a:stretch>
        </p:blipFill>
        <p:spPr bwMode="auto">
          <a:xfrm>
            <a:off x="2819400" y="3276600"/>
            <a:ext cx="5968313" cy="2582563"/>
          </a:xfrm>
          <a:prstGeom prst="rect">
            <a:avLst/>
          </a:prstGeom>
          <a:noFill/>
          <a:ln w="9525">
            <a:noFill/>
            <a:miter lim="800000"/>
            <a:headEnd/>
            <a:tailEnd/>
          </a:ln>
        </p:spPr>
      </p:pic>
      <p:sp>
        <p:nvSpPr>
          <p:cNvPr id="5" name="TextBox 4"/>
          <p:cNvSpPr txBox="1"/>
          <p:nvPr/>
        </p:nvSpPr>
        <p:spPr>
          <a:xfrm>
            <a:off x="457200" y="1066801"/>
            <a:ext cx="8229600" cy="800219"/>
          </a:xfrm>
          <a:prstGeom prst="rect">
            <a:avLst/>
          </a:prstGeom>
          <a:noFill/>
        </p:spPr>
        <p:txBody>
          <a:bodyPr wrap="square" rtlCol="0">
            <a:spAutoFit/>
          </a:bodyPr>
          <a:lstStyle/>
          <a:p>
            <a:r>
              <a:rPr lang="en-US" sz="1400" dirty="0" smtClean="0"/>
              <a:t>Once more go back up to the “</a:t>
            </a:r>
            <a:r>
              <a:rPr lang="en-US" sz="1400" b="1" dirty="0" smtClean="0"/>
              <a:t>School &amp; District Tab”</a:t>
            </a:r>
            <a:r>
              <a:rPr lang="en-US" sz="1400" dirty="0" smtClean="0"/>
              <a:t>, click on the </a:t>
            </a:r>
            <a:r>
              <a:rPr lang="en-US" sz="1400" b="1" dirty="0" smtClean="0"/>
              <a:t>Saved Reports</a:t>
            </a:r>
            <a:r>
              <a:rPr lang="en-US" sz="1400" dirty="0" smtClean="0"/>
              <a:t> drop down.  This is where you will be able to find, filter and search the tests you previously saved.</a:t>
            </a:r>
          </a:p>
          <a:p>
            <a:endParaRPr lang="en-US" dirty="0"/>
          </a:p>
        </p:txBody>
      </p:sp>
      <p:cxnSp>
        <p:nvCxnSpPr>
          <p:cNvPr id="27650" name="AutoShape 2"/>
          <p:cNvCxnSpPr>
            <a:cxnSpLocks noChangeShapeType="1"/>
          </p:cNvCxnSpPr>
          <p:nvPr/>
        </p:nvCxnSpPr>
        <p:spPr bwMode="auto">
          <a:xfrm flipH="1">
            <a:off x="3352800" y="2057400"/>
            <a:ext cx="381000" cy="533400"/>
          </a:xfrm>
          <a:prstGeom prst="straightConnector1">
            <a:avLst/>
          </a:prstGeom>
          <a:noFill/>
          <a:ln w="19050">
            <a:solidFill>
              <a:srgbClr val="FF0000"/>
            </a:solidFill>
            <a:round/>
            <a:headEnd/>
            <a:tailEnd type="triangle" w="med" len="med"/>
          </a:ln>
        </p:spPr>
      </p:cxnSp>
      <p:cxnSp>
        <p:nvCxnSpPr>
          <p:cNvPr id="27651" name="AutoShape 3"/>
          <p:cNvCxnSpPr>
            <a:cxnSpLocks noChangeShapeType="1"/>
          </p:cNvCxnSpPr>
          <p:nvPr/>
        </p:nvCxnSpPr>
        <p:spPr bwMode="auto">
          <a:xfrm>
            <a:off x="3429000" y="2895600"/>
            <a:ext cx="1295400" cy="1624012"/>
          </a:xfrm>
          <a:prstGeom prst="straightConnector1">
            <a:avLst/>
          </a:prstGeom>
          <a:noFill/>
          <a:ln w="1905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Conclusion</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52</a:t>
            </a:fld>
            <a:r>
              <a:rPr lang="en-US"/>
              <a:t>  </a:t>
            </a:r>
            <a:endParaRPr lang="en-US" dirty="0"/>
          </a:p>
        </p:txBody>
      </p:sp>
      <p:sp>
        <p:nvSpPr>
          <p:cNvPr id="6" name="Rectangle 5"/>
          <p:cNvSpPr/>
          <p:nvPr/>
        </p:nvSpPr>
        <p:spPr>
          <a:xfrm>
            <a:off x="1447800" y="3124200"/>
            <a:ext cx="6477000" cy="369332"/>
          </a:xfrm>
          <a:prstGeom prst="rect">
            <a:avLst/>
          </a:prstGeom>
        </p:spPr>
        <p:txBody>
          <a:bodyPr wrap="square">
            <a:spAutoFit/>
          </a:bodyPr>
          <a:lstStyle/>
          <a:p>
            <a:r>
              <a:rPr lang="en-US" dirty="0" smtClean="0"/>
              <a:t>This concludes the </a:t>
            </a:r>
            <a:r>
              <a:rPr lang="en-US" b="1" dirty="0" err="1" smtClean="0"/>
              <a:t>SchoolNet</a:t>
            </a:r>
            <a:r>
              <a:rPr lang="en-US" b="1" dirty="0" smtClean="0"/>
              <a:t> - </a:t>
            </a:r>
            <a:r>
              <a:rPr lang="en-US" dirty="0" smtClean="0"/>
              <a:t> </a:t>
            </a:r>
            <a:r>
              <a:rPr lang="en-US" b="1" dirty="0" smtClean="0"/>
              <a:t>School &amp; District Data Overview</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2133600"/>
            <a:ext cx="5105400"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smtClean="0"/>
              <a:t>Assessment Administration</a:t>
            </a:r>
            <a:endParaRPr lang="en-US" sz="4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Assessment Admin</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304800" y="1443423"/>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54</a:t>
            </a:fld>
            <a:r>
              <a:rPr lang="en-US"/>
              <a:t>  </a:t>
            </a:r>
            <a:endParaRPr lang="en-US" dirty="0"/>
          </a:p>
        </p:txBody>
      </p:sp>
      <p:pic>
        <p:nvPicPr>
          <p:cNvPr id="6" name="Picture 5"/>
          <p:cNvPicPr/>
          <p:nvPr/>
        </p:nvPicPr>
        <p:blipFill>
          <a:blip r:embed="rId2" cstate="print"/>
          <a:srcRect l="17950" t="19258" r="18575" b="16961"/>
          <a:stretch>
            <a:fillRect/>
          </a:stretch>
        </p:blipFill>
        <p:spPr bwMode="auto">
          <a:xfrm>
            <a:off x="1752600" y="2133600"/>
            <a:ext cx="5762625" cy="3438525"/>
          </a:xfrm>
          <a:prstGeom prst="rect">
            <a:avLst/>
          </a:prstGeom>
          <a:noFill/>
          <a:ln w="19050">
            <a:solidFill>
              <a:schemeClr val="tx1"/>
            </a:solidFill>
            <a:miter lim="800000"/>
            <a:headEnd/>
            <a:tailEnd/>
          </a:ln>
        </p:spPr>
      </p:pic>
      <p:sp>
        <p:nvSpPr>
          <p:cNvPr id="5121" name="Rectangle 1"/>
          <p:cNvSpPr>
            <a:spLocks noChangeArrowheads="1"/>
          </p:cNvSpPr>
          <p:nvPr/>
        </p:nvSpPr>
        <p:spPr bwMode="auto">
          <a:xfrm>
            <a:off x="1733550" y="1164619"/>
            <a:ext cx="64008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smtClean="0">
                <a:latin typeface="Times New Roman" pitchFamily="18" charset="0"/>
                <a:ea typeface="Times New Roman" pitchFamily="18" charset="0"/>
                <a:cs typeface="Times New Roman" pitchFamily="18" charset="0"/>
              </a:rPr>
              <a:t>From </a:t>
            </a:r>
            <a:r>
              <a:rPr lang="en-US" dirty="0">
                <a:latin typeface="Times New Roman" pitchFamily="18" charset="0"/>
                <a:ea typeface="Times New Roman" pitchFamily="18" charset="0"/>
                <a:cs typeface="Times New Roman" pitchFamily="18" charset="0"/>
              </a:rPr>
              <a:t>the </a:t>
            </a:r>
            <a:r>
              <a:rPr lang="en-US" dirty="0" err="1" smtClean="0">
                <a:latin typeface="Times New Roman" pitchFamily="18" charset="0"/>
                <a:ea typeface="Times New Roman" pitchFamily="18" charset="0"/>
                <a:cs typeface="Times New Roman" pitchFamily="18" charset="0"/>
              </a:rPr>
              <a:t>SchoolNet</a:t>
            </a:r>
            <a:r>
              <a:rPr lang="en-US" dirty="0" smtClean="0">
                <a:latin typeface="Times New Roman" pitchFamily="18" charset="0"/>
                <a:ea typeface="Times New Roman" pitchFamily="18" charset="0"/>
                <a:cs typeface="Times New Roman" pitchFamily="18" charset="0"/>
              </a:rPr>
              <a:t> home </a:t>
            </a:r>
            <a:r>
              <a:rPr lang="en-US" dirty="0">
                <a:latin typeface="Times New Roman" pitchFamily="18" charset="0"/>
                <a:ea typeface="Times New Roman" pitchFamily="18" charset="0"/>
                <a:cs typeface="Times New Roman" pitchFamily="18" charset="0"/>
              </a:rPr>
              <a:t>page, </a:t>
            </a:r>
            <a:r>
              <a:rPr lang="en-US" dirty="0" smtClean="0">
                <a:latin typeface="Times New Roman" pitchFamily="18" charset="0"/>
                <a:ea typeface="Times New Roman" pitchFamily="18" charset="0"/>
                <a:cs typeface="Times New Roman" pitchFamily="18" charset="0"/>
              </a:rPr>
              <a:t>select </a:t>
            </a:r>
            <a:r>
              <a:rPr lang="en-US" b="1" dirty="0">
                <a:latin typeface="Times New Roman" pitchFamily="18" charset="0"/>
                <a:ea typeface="Times New Roman" pitchFamily="18" charset="0"/>
                <a:cs typeface="Times New Roman" pitchFamily="18" charset="0"/>
              </a:rPr>
              <a:t>Assessment Admin</a:t>
            </a:r>
            <a:r>
              <a:rPr lang="en-US" dirty="0">
                <a:latin typeface="Times New Roman" pitchFamily="18" charset="0"/>
                <a:ea typeface="Times New Roman" pitchFamily="18" charset="0"/>
                <a:cs typeface="Times New Roman" pitchFamily="18" charset="0"/>
              </a:rPr>
              <a:t> icon</a:t>
            </a:r>
            <a:r>
              <a:rPr lang="en-US" dirty="0" smtClean="0">
                <a:latin typeface="Times New Roman" pitchFamily="18" charset="0"/>
                <a:ea typeface="Times New Roman" pitchFamily="18" charset="0"/>
                <a:cs typeface="Times New Roman" pitchFamily="18" charset="0"/>
              </a:rPr>
              <a:t>.  Select </a:t>
            </a:r>
            <a:r>
              <a:rPr lang="en-US" b="1" dirty="0" smtClean="0">
                <a:latin typeface="Times New Roman" pitchFamily="18" charset="0"/>
                <a:ea typeface="Times New Roman" pitchFamily="18" charset="0"/>
                <a:cs typeface="Times New Roman" pitchFamily="18" charset="0"/>
              </a:rPr>
              <a:t>Dashboard</a:t>
            </a:r>
            <a:endParaRPr lang="en-US" b="1"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ounded Rectangle 8"/>
          <p:cNvSpPr/>
          <p:nvPr/>
        </p:nvSpPr>
        <p:spPr>
          <a:xfrm>
            <a:off x="3810000" y="1981200"/>
            <a:ext cx="1600200" cy="685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2895600" y="2590800"/>
            <a:ext cx="8382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Assessment Dashboard</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699"/>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55</a:t>
            </a:fld>
            <a:r>
              <a:rPr lang="en-US"/>
              <a:t>  </a:t>
            </a:r>
            <a:endParaRPr lang="en-US" dirty="0"/>
          </a:p>
        </p:txBody>
      </p:sp>
      <p:sp>
        <p:nvSpPr>
          <p:cNvPr id="615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151" name="Picture 12"/>
          <p:cNvPicPr>
            <a:picLocks noChangeAspect="1" noChangeArrowheads="1"/>
          </p:cNvPicPr>
          <p:nvPr/>
        </p:nvPicPr>
        <p:blipFill>
          <a:blip r:embed="rId2" cstate="print"/>
          <a:srcRect/>
          <a:stretch>
            <a:fillRect/>
          </a:stretch>
        </p:blipFill>
        <p:spPr bwMode="auto">
          <a:xfrm>
            <a:off x="533400" y="2286000"/>
            <a:ext cx="7353302" cy="4096814"/>
          </a:xfrm>
          <a:prstGeom prst="rect">
            <a:avLst/>
          </a:prstGeom>
          <a:solidFill>
            <a:schemeClr val="bg2"/>
          </a:solidFill>
          <a:ln w="15875">
            <a:solidFill>
              <a:schemeClr val="tx1"/>
            </a:solidFill>
          </a:ln>
        </p:spPr>
      </p:pic>
      <p:sp>
        <p:nvSpPr>
          <p:cNvPr id="6153" name="Rectangle 9"/>
          <p:cNvSpPr>
            <a:spLocks noChangeArrowheads="1"/>
          </p:cNvSpPr>
          <p:nvPr/>
        </p:nvSpPr>
        <p:spPr bwMode="auto">
          <a:xfrm>
            <a:off x="0" y="4495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54" name="Rectangle 10"/>
          <p:cNvSpPr>
            <a:spLocks noChangeArrowheads="1"/>
          </p:cNvSpPr>
          <p:nvPr/>
        </p:nvSpPr>
        <p:spPr bwMode="auto">
          <a:xfrm>
            <a:off x="381000" y="898267"/>
            <a:ext cx="77724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a:t>
            </a:r>
            <a:r>
              <a:rPr kumimoji="0" lang="en-U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Assessment Dashboard </a:t>
            </a: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is available for administrators and teachers to quickly view and  manage assessments that have been created for their sections or school district.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ounded Rectangle 2"/>
          <p:cNvSpPr/>
          <p:nvPr/>
        </p:nvSpPr>
        <p:spPr>
          <a:xfrm>
            <a:off x="838200" y="3632996"/>
            <a:ext cx="914400" cy="3222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09625" y="4723867"/>
            <a:ext cx="1752600" cy="152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95600" y="2672817"/>
            <a:ext cx="4876800" cy="3139321"/>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b="1" u="sng" dirty="0"/>
              <a:t>My Tests</a:t>
            </a:r>
            <a:r>
              <a:rPr lang="en-US" sz="1100" dirty="0"/>
              <a:t>   displays a list of all tests that have created, with the most recent modified tests presented first</a:t>
            </a:r>
            <a:r>
              <a:rPr lang="en-US" sz="1100" dirty="0" smtClean="0"/>
              <a:t>.</a:t>
            </a:r>
          </a:p>
          <a:p>
            <a:endParaRPr lang="en-US" sz="1100" dirty="0"/>
          </a:p>
          <a:p>
            <a:r>
              <a:rPr lang="en-US" sz="1100" b="1" u="sng" dirty="0"/>
              <a:t>Recommended Tests</a:t>
            </a:r>
            <a:r>
              <a:rPr lang="en-US" sz="1100" dirty="0"/>
              <a:t>   appears to school-level administrators only.  This shows a list of tests that the district has recommended to schools. School administrators may assign these tests directly to teachers by clicking the Assignment Status and accepting or editing the course-based Quick Assignment</a:t>
            </a:r>
            <a:r>
              <a:rPr lang="en-US" sz="1100" dirty="0" smtClean="0"/>
              <a:t>.</a:t>
            </a:r>
          </a:p>
          <a:p>
            <a:endParaRPr lang="en-US" sz="1100" dirty="0"/>
          </a:p>
          <a:p>
            <a:r>
              <a:rPr lang="en-US" sz="1100" b="1" u="sng" dirty="0"/>
              <a:t>Upcoming Test Windows </a:t>
            </a:r>
            <a:r>
              <a:rPr lang="en-US" sz="1100" dirty="0"/>
              <a:t>  are used by districts to plan and organize upcoming benchmark administrations by linking a   specific test to a test window.  Test windows are available in the unified calendar and can be viewed district-wide</a:t>
            </a:r>
            <a:r>
              <a:rPr lang="en-US" sz="1100" dirty="0" smtClean="0"/>
              <a:t>.</a:t>
            </a:r>
          </a:p>
          <a:p>
            <a:endParaRPr lang="en-US" sz="1100" dirty="0"/>
          </a:p>
          <a:p>
            <a:r>
              <a:rPr lang="en-US" sz="1100" b="1" u="sng" dirty="0"/>
              <a:t>In Progress Tests</a:t>
            </a:r>
            <a:r>
              <a:rPr lang="en-US" sz="1100" dirty="0"/>
              <a:t>    are tests that have been created and scheduled and which the start date is either today or earlier.  Upon test completion, student scores are sent to the Gradebook so that they may be included in students’ final grades</a:t>
            </a:r>
            <a:r>
              <a:rPr lang="en-US" sz="1100" dirty="0" smtClean="0"/>
              <a:t>.</a:t>
            </a:r>
          </a:p>
          <a:p>
            <a:endParaRPr lang="en-US" sz="1100" dirty="0"/>
          </a:p>
          <a:p>
            <a:r>
              <a:rPr lang="en-US" sz="1100" b="1" u="sng" dirty="0"/>
              <a:t>Scheduled Tests </a:t>
            </a:r>
            <a:r>
              <a:rPr lang="en-US" sz="1100" dirty="0"/>
              <a:t>  are tests that are ready for administration and that have a start date after today’s date.</a:t>
            </a:r>
          </a:p>
        </p:txBody>
      </p:sp>
      <p:cxnSp>
        <p:nvCxnSpPr>
          <p:cNvPr id="10" name="Straight Arrow Connector 9"/>
          <p:cNvCxnSpPr/>
          <p:nvPr/>
        </p:nvCxnSpPr>
        <p:spPr>
          <a:xfrm>
            <a:off x="1981200" y="3794128"/>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62200" y="5105400"/>
            <a:ext cx="4572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Assessment Admin Options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56</a:t>
            </a:fld>
            <a:r>
              <a:rPr lang="en-US"/>
              <a:t>  </a:t>
            </a:r>
            <a:endParaRPr lang="en-US" dirty="0"/>
          </a:p>
        </p:txBody>
      </p:sp>
      <p:pic>
        <p:nvPicPr>
          <p:cNvPr id="28673" name="Picture 11"/>
          <p:cNvPicPr>
            <a:picLocks noChangeAspect="1" noChangeArrowheads="1"/>
          </p:cNvPicPr>
          <p:nvPr/>
        </p:nvPicPr>
        <p:blipFill>
          <a:blip r:embed="rId2" cstate="print"/>
          <a:srcRect/>
          <a:stretch>
            <a:fillRect/>
          </a:stretch>
        </p:blipFill>
        <p:spPr bwMode="auto">
          <a:xfrm>
            <a:off x="245145" y="2392880"/>
            <a:ext cx="8127180" cy="3570840"/>
          </a:xfrm>
          <a:prstGeom prst="rect">
            <a:avLst/>
          </a:prstGeom>
          <a:noFill/>
        </p:spPr>
      </p:pic>
      <p:sp>
        <p:nvSpPr>
          <p:cNvPr id="28674" name="AutoShape 44"/>
          <p:cNvSpPr>
            <a:spLocks noChangeArrowheads="1"/>
          </p:cNvSpPr>
          <p:nvPr/>
        </p:nvSpPr>
        <p:spPr bwMode="auto">
          <a:xfrm>
            <a:off x="3352800" y="2895600"/>
            <a:ext cx="1143000" cy="2895600"/>
          </a:xfrm>
          <a:prstGeom prst="roundRect">
            <a:avLst>
              <a:gd name="adj" fmla="val 16667"/>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75" name="Rectangle 3"/>
          <p:cNvSpPr>
            <a:spLocks noChangeArrowheads="1"/>
          </p:cNvSpPr>
          <p:nvPr/>
        </p:nvSpPr>
        <p:spPr bwMode="auto">
          <a:xfrm>
            <a:off x="457200" y="1295400"/>
            <a:ext cx="7703071"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Under the Assessments Administration tab from </a:t>
            </a:r>
            <a:r>
              <a:rPr kumimoji="0" lang="en-US" sz="18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Schoolnet</a:t>
            </a: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there are additional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features that </a:t>
            </a:r>
            <a:r>
              <a:rPr kumimoji="0" lang="en-US" sz="18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Schoolnet</a:t>
            </a: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offers administrators</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76" name="Rectangle 4"/>
          <p:cNvSpPr>
            <a:spLocks noChangeArrowheads="1"/>
          </p:cNvSpPr>
          <p:nvPr/>
        </p:nvSpPr>
        <p:spPr bwMode="auto">
          <a:xfrm>
            <a:off x="45720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77" name="Rectangle 5"/>
          <p:cNvSpPr>
            <a:spLocks noChangeArrowheads="1"/>
          </p:cNvSpPr>
          <p:nvPr/>
        </p:nvSpPr>
        <p:spPr bwMode="auto">
          <a:xfrm>
            <a:off x="457200" y="3114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ounded Rectangular Callout 3"/>
          <p:cNvSpPr/>
          <p:nvPr/>
        </p:nvSpPr>
        <p:spPr>
          <a:xfrm>
            <a:off x="4425950" y="2133600"/>
            <a:ext cx="2809615" cy="1524000"/>
          </a:xfrm>
          <a:prstGeom prst="wedgeRoundRectCallou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endParaRPr>
          </a:p>
          <a:p>
            <a:pPr algn="ctr"/>
            <a:endParaRPr lang="en-US" sz="1400" dirty="0">
              <a:solidFill>
                <a:schemeClr val="tx1"/>
              </a:solidFill>
            </a:endParaRPr>
          </a:p>
          <a:p>
            <a:pPr algn="ctr"/>
            <a:r>
              <a:rPr lang="en-US" sz="1400" dirty="0" smtClean="0">
                <a:solidFill>
                  <a:schemeClr val="tx1"/>
                </a:solidFill>
              </a:rPr>
              <a:t>These components will be performed during the assessment portion</a:t>
            </a:r>
            <a:endParaRPr lang="en-US" sz="1400" dirty="0">
              <a:solidFill>
                <a:schemeClr val="tx1"/>
              </a:solidFill>
            </a:endParaRPr>
          </a:p>
        </p:txBody>
      </p:sp>
      <p:sp>
        <p:nvSpPr>
          <p:cNvPr id="6" name="Action Button: Information 5">
            <a:hlinkClick r:id="" action="ppaction://noaction" highlightClick="1"/>
          </p:cNvPr>
          <p:cNvSpPr/>
          <p:nvPr/>
        </p:nvSpPr>
        <p:spPr>
          <a:xfrm>
            <a:off x="5524500" y="2218730"/>
            <a:ext cx="469459" cy="464566"/>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2286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Finding a Test</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57</a:t>
            </a:fld>
            <a:r>
              <a:rPr lang="en-US"/>
              <a:t>  </a:t>
            </a:r>
            <a:endParaRPr lang="en-US" dirty="0"/>
          </a:p>
        </p:txBody>
      </p:sp>
      <p:pic>
        <p:nvPicPr>
          <p:cNvPr id="27649" name="Picture 25"/>
          <p:cNvPicPr>
            <a:picLocks noChangeAspect="1" noChangeArrowheads="1"/>
          </p:cNvPicPr>
          <p:nvPr/>
        </p:nvPicPr>
        <p:blipFill>
          <a:blip r:embed="rId2" cstate="print"/>
          <a:srcRect l="11111" t="14931" r="5417" b="39583"/>
          <a:stretch>
            <a:fillRect/>
          </a:stretch>
        </p:blipFill>
        <p:spPr bwMode="auto">
          <a:xfrm>
            <a:off x="716629" y="2333625"/>
            <a:ext cx="7710742" cy="3355838"/>
          </a:xfrm>
          <a:prstGeom prst="rect">
            <a:avLst/>
          </a:prstGeom>
          <a:noFill/>
          <a:ln w="19050">
            <a:solidFill>
              <a:schemeClr val="tx1"/>
            </a:solidFill>
          </a:ln>
        </p:spPr>
      </p:pic>
      <p:sp>
        <p:nvSpPr>
          <p:cNvPr id="27650" name="AutoShape 45"/>
          <p:cNvSpPr>
            <a:spLocks noChangeArrowheads="1"/>
          </p:cNvSpPr>
          <p:nvPr/>
        </p:nvSpPr>
        <p:spPr bwMode="auto">
          <a:xfrm>
            <a:off x="4946650" y="2667000"/>
            <a:ext cx="914400" cy="914400"/>
          </a:xfrm>
          <a:prstGeom prst="roundRect">
            <a:avLst>
              <a:gd name="adj" fmla="val 16667"/>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51" name="Rectangle 3"/>
          <p:cNvSpPr>
            <a:spLocks noChangeArrowheads="1"/>
          </p:cNvSpPr>
          <p:nvPr/>
        </p:nvSpPr>
        <p:spPr bwMode="auto">
          <a:xfrm>
            <a:off x="609600" y="1572399"/>
            <a:ext cx="79248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Located under Assessment Administration is find option to </a:t>
            </a:r>
            <a:r>
              <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Find a Test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52" name="Rectangle 4"/>
          <p:cNvSpPr>
            <a:spLocks noChangeArrowheads="1"/>
          </p:cNvSpPr>
          <p:nvPr/>
        </p:nvSpPr>
        <p:spPr bwMode="auto">
          <a:xfrm>
            <a:off x="51435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3" name="Rectangle 5"/>
          <p:cNvSpPr>
            <a:spLocks noChangeArrowheads="1"/>
          </p:cNvSpPr>
          <p:nvPr/>
        </p:nvSpPr>
        <p:spPr bwMode="auto">
          <a:xfrm>
            <a:off x="514350" y="2952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TextBox 12"/>
          <p:cNvSpPr txBox="1"/>
          <p:nvPr/>
        </p:nvSpPr>
        <p:spPr>
          <a:xfrm>
            <a:off x="6553200" y="3429000"/>
            <a:ext cx="1752600" cy="2384524"/>
          </a:xfrm>
          <a:prstGeom prst="rect">
            <a:avLst/>
          </a:prstGeom>
          <a:solidFill>
            <a:schemeClr val="bg1"/>
          </a:solidFill>
          <a:ln w="19050">
            <a:solidFill>
              <a:schemeClr val="tx1"/>
            </a:solidFill>
          </a:ln>
        </p:spPr>
        <p:txBody>
          <a:bodyPr wrap="square" rtlCol="0">
            <a:spAutoFit/>
          </a:bodyPr>
          <a:lstStyle/>
          <a:p>
            <a:r>
              <a:rPr lang="en-US" dirty="0" smtClean="0"/>
              <a:t>You don’t have to create and schedule a test all at once. To locate tests of all stages, use the filters available in </a:t>
            </a:r>
            <a:r>
              <a:rPr lang="en-US" b="1" dirty="0" smtClean="0"/>
              <a:t>Find a Test</a:t>
            </a:r>
            <a:r>
              <a:rPr lang="en-US" dirty="0" smtClean="0"/>
              <a:t>.</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3716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58</a:t>
            </a:fld>
            <a:r>
              <a:rPr lang="en-US"/>
              <a:t>  </a:t>
            </a:r>
            <a:endParaRPr lang="en-US" dirty="0"/>
          </a:p>
        </p:txBody>
      </p:sp>
      <p:pic>
        <p:nvPicPr>
          <p:cNvPr id="29697" name="Picture 686"/>
          <p:cNvPicPr>
            <a:picLocks noChangeAspect="1" noChangeArrowheads="1"/>
          </p:cNvPicPr>
          <p:nvPr/>
        </p:nvPicPr>
        <p:blipFill>
          <a:blip r:embed="rId2" cstate="print"/>
          <a:srcRect l="10159" t="16730" r="10945" b="5885"/>
          <a:stretch>
            <a:fillRect/>
          </a:stretch>
        </p:blipFill>
        <p:spPr bwMode="auto">
          <a:xfrm>
            <a:off x="838200" y="1752600"/>
            <a:ext cx="7315200" cy="4038600"/>
          </a:xfrm>
          <a:prstGeom prst="rect">
            <a:avLst/>
          </a:prstGeom>
          <a:noFill/>
          <a:ln w="19050">
            <a:solidFill>
              <a:schemeClr val="tx1"/>
            </a:solidFill>
          </a:ln>
        </p:spPr>
      </p:pic>
      <p:sp>
        <p:nvSpPr>
          <p:cNvPr id="29699" name="Rectangle 3"/>
          <p:cNvSpPr>
            <a:spLocks noChangeArrowheads="1"/>
          </p:cNvSpPr>
          <p:nvPr/>
        </p:nvSpPr>
        <p:spPr bwMode="auto">
          <a:xfrm>
            <a:off x="1143000" y="1219200"/>
            <a:ext cx="64008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Click the test name to access the Test Detail screen.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700" name="Rectangle 4"/>
          <p:cNvSpPr>
            <a:spLocks noChangeArrowheads="1"/>
          </p:cNvSpPr>
          <p:nvPr/>
        </p:nvSpPr>
        <p:spPr bwMode="auto">
          <a:xfrm>
            <a:off x="45720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701" name="Rectangle 5"/>
          <p:cNvSpPr>
            <a:spLocks noChangeArrowheads="1"/>
          </p:cNvSpPr>
          <p:nvPr/>
        </p:nvSpPr>
        <p:spPr bwMode="auto">
          <a:xfrm>
            <a:off x="457200" y="3486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3" name="Straight Arrow Connector 12"/>
          <p:cNvCxnSpPr/>
          <p:nvPr/>
        </p:nvCxnSpPr>
        <p:spPr>
          <a:xfrm rot="10800000" flipV="1">
            <a:off x="1905000" y="4495800"/>
            <a:ext cx="7620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Find a Test</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76200" y="13716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59</a:t>
            </a:fld>
            <a:r>
              <a:rPr lang="en-US"/>
              <a:t>  </a:t>
            </a:r>
            <a:endParaRPr lang="en-US" dirty="0"/>
          </a:p>
        </p:txBody>
      </p:sp>
      <p:sp>
        <p:nvSpPr>
          <p:cNvPr id="31749" name="Rectangle 5"/>
          <p:cNvSpPr>
            <a:spLocks noChangeArrowheads="1"/>
          </p:cNvSpPr>
          <p:nvPr/>
        </p:nvSpPr>
        <p:spPr bwMode="auto">
          <a:xfrm>
            <a:off x="621811" y="1033046"/>
            <a:ext cx="73914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This will open the window and display the test that you selected</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750" name="Rectangle 6"/>
          <p:cNvSpPr>
            <a:spLocks noChangeArrowheads="1"/>
          </p:cNvSpPr>
          <p:nvPr/>
        </p:nvSpPr>
        <p:spPr bwMode="auto">
          <a:xfrm>
            <a:off x="4572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1751" name="Rectangle 7"/>
          <p:cNvSpPr>
            <a:spLocks noChangeArrowheads="1"/>
          </p:cNvSpPr>
          <p:nvPr/>
        </p:nvSpPr>
        <p:spPr bwMode="auto">
          <a:xfrm>
            <a:off x="457200" y="2085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2" name="Rectangle 8"/>
          <p:cNvSpPr>
            <a:spLocks noChangeArrowheads="1"/>
          </p:cNvSpPr>
          <p:nvPr/>
        </p:nvSpPr>
        <p:spPr bwMode="auto">
          <a:xfrm>
            <a:off x="457200" y="4962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655" y="2149475"/>
            <a:ext cx="7268556"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90600" y="2819400"/>
            <a:ext cx="1905000" cy="2057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38400" y="1710154"/>
            <a:ext cx="2343150" cy="276999"/>
          </a:xfrm>
          <a:prstGeom prst="rect">
            <a:avLst/>
          </a:prstGeom>
          <a:solidFill>
            <a:schemeClr val="bg1"/>
          </a:solidFill>
          <a:ln w="38100">
            <a:solidFill>
              <a:srgbClr val="FF0000"/>
            </a:solidFill>
          </a:ln>
        </p:spPr>
        <p:txBody>
          <a:bodyPr wrap="square" rtlCol="0">
            <a:spAutoFit/>
          </a:bodyPr>
          <a:lstStyle/>
          <a:p>
            <a:r>
              <a:rPr lang="en-US" sz="1200" dirty="0" smtClean="0"/>
              <a:t>Show the current status of a test</a:t>
            </a:r>
            <a:endParaRPr lang="en-US" sz="1200" dirty="0"/>
          </a:p>
        </p:txBody>
      </p:sp>
      <p:sp>
        <p:nvSpPr>
          <p:cNvPr id="9" name="Down Arrow 8"/>
          <p:cNvSpPr/>
          <p:nvPr/>
        </p:nvSpPr>
        <p:spPr>
          <a:xfrm>
            <a:off x="3488817" y="1987153"/>
            <a:ext cx="242316" cy="41643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717" y="3539713"/>
            <a:ext cx="1869467" cy="284562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1943100" y="3200400"/>
            <a:ext cx="4191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36" y="3733800"/>
            <a:ext cx="993775" cy="4635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Elbow Connector 18"/>
          <p:cNvCxnSpPr/>
          <p:nvPr/>
        </p:nvCxnSpPr>
        <p:spPr>
          <a:xfrm>
            <a:off x="6830523" y="3386930"/>
            <a:ext cx="685800" cy="385763"/>
          </a:xfrm>
          <a:prstGeom prst="bentConnector3">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68275"/>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Sections &amp; Rosters</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6</a:t>
            </a:fld>
            <a:r>
              <a:rPr lang="en-US"/>
              <a:t>  </a:t>
            </a:r>
            <a:endParaRPr lang="en-US" dirty="0"/>
          </a:p>
        </p:txBody>
      </p:sp>
      <p:sp>
        <p:nvSpPr>
          <p:cNvPr id="32769" name="Rectangle 1"/>
          <p:cNvSpPr>
            <a:spLocks noChangeArrowheads="1"/>
          </p:cNvSpPr>
          <p:nvPr/>
        </p:nvSpPr>
        <p:spPr bwMode="auto">
          <a:xfrm>
            <a:off x="457200" y="1186190"/>
            <a:ext cx="7924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Now click on the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Sections &amp; Rosters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tab</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this area, you verify your student roster, request the removal of a section or request an additional section assignment.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p:cNvPicPr/>
          <p:nvPr/>
        </p:nvPicPr>
        <p:blipFill>
          <a:blip r:embed="rId2" cstate="print"/>
          <a:srcRect t="7962" r="1806" b="5556"/>
          <a:stretch>
            <a:fillRect/>
          </a:stretch>
        </p:blipFill>
        <p:spPr bwMode="auto">
          <a:xfrm>
            <a:off x="1174750" y="1828800"/>
            <a:ext cx="5881687" cy="2209800"/>
          </a:xfrm>
          <a:prstGeom prst="rect">
            <a:avLst/>
          </a:prstGeom>
          <a:noFill/>
          <a:ln w="9525">
            <a:noFill/>
            <a:miter lim="800000"/>
            <a:headEnd/>
            <a:tailEnd/>
          </a:ln>
        </p:spPr>
      </p:pic>
      <p:pic>
        <p:nvPicPr>
          <p:cNvPr id="8" name="Picture 7"/>
          <p:cNvPicPr/>
          <p:nvPr/>
        </p:nvPicPr>
        <p:blipFill>
          <a:blip r:embed="rId3" cstate="print"/>
          <a:srcRect t="13517" r="556" b="5556"/>
          <a:stretch>
            <a:fillRect/>
          </a:stretch>
        </p:blipFill>
        <p:spPr bwMode="auto">
          <a:xfrm>
            <a:off x="1219200" y="4114800"/>
            <a:ext cx="5943600" cy="1828800"/>
          </a:xfrm>
          <a:prstGeom prst="rect">
            <a:avLst/>
          </a:prstGeom>
          <a:noFill/>
          <a:ln w="9525">
            <a:noFill/>
            <a:miter lim="800000"/>
            <a:headEnd/>
            <a:tailEnd/>
          </a:ln>
        </p:spPr>
      </p:pic>
      <p:cxnSp>
        <p:nvCxnSpPr>
          <p:cNvPr id="32770" name="AutoShape 2"/>
          <p:cNvCxnSpPr>
            <a:cxnSpLocks noChangeShapeType="1"/>
          </p:cNvCxnSpPr>
          <p:nvPr/>
        </p:nvCxnSpPr>
        <p:spPr bwMode="auto">
          <a:xfrm flipH="1">
            <a:off x="4953000" y="5105400"/>
            <a:ext cx="276225" cy="242887"/>
          </a:xfrm>
          <a:prstGeom prst="straightConnector1">
            <a:avLst/>
          </a:prstGeom>
          <a:noFill/>
          <a:ln w="38100">
            <a:solidFill>
              <a:srgbClr val="FF0000"/>
            </a:solidFill>
            <a:round/>
            <a:headEnd/>
            <a:tailEnd type="triangle" w="med" len="med"/>
          </a:ln>
        </p:spPr>
      </p:cxnSp>
      <p:cxnSp>
        <p:nvCxnSpPr>
          <p:cNvPr id="32771" name="AutoShape 3"/>
          <p:cNvCxnSpPr>
            <a:cxnSpLocks noChangeShapeType="1"/>
          </p:cNvCxnSpPr>
          <p:nvPr/>
        </p:nvCxnSpPr>
        <p:spPr bwMode="auto">
          <a:xfrm flipH="1">
            <a:off x="6248400" y="2514600"/>
            <a:ext cx="352425" cy="257175"/>
          </a:xfrm>
          <a:prstGeom prst="straightConnector1">
            <a:avLst/>
          </a:prstGeom>
          <a:noFill/>
          <a:ln w="38100">
            <a:solidFill>
              <a:srgbClr val="FF0000"/>
            </a:solidFill>
            <a:round/>
            <a:headEnd/>
            <a:tailEnd type="triangle" w="med" len="med"/>
          </a:ln>
        </p:spPr>
      </p:cxnSp>
      <p:cxnSp>
        <p:nvCxnSpPr>
          <p:cNvPr id="32772" name="AutoShape 4"/>
          <p:cNvCxnSpPr>
            <a:cxnSpLocks noChangeShapeType="1"/>
          </p:cNvCxnSpPr>
          <p:nvPr/>
        </p:nvCxnSpPr>
        <p:spPr bwMode="auto">
          <a:xfrm flipH="1">
            <a:off x="2514600" y="2133600"/>
            <a:ext cx="257175" cy="161925"/>
          </a:xfrm>
          <a:prstGeom prst="straightConnector1">
            <a:avLst/>
          </a:prstGeom>
          <a:noFill/>
          <a:ln w="38100">
            <a:solidFill>
              <a:srgbClr val="FF0000"/>
            </a:solidFill>
            <a:round/>
            <a:headEnd/>
            <a:tailEnd type="triangle" w="med" len="med"/>
          </a:ln>
        </p:spPr>
      </p:cxnSp>
      <p:sp>
        <p:nvSpPr>
          <p:cNvPr id="3" name="Rectangle 2"/>
          <p:cNvSpPr/>
          <p:nvPr/>
        </p:nvSpPr>
        <p:spPr>
          <a:xfrm>
            <a:off x="2438400" y="2933700"/>
            <a:ext cx="533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438400" y="3634740"/>
            <a:ext cx="457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8400" y="4343400"/>
            <a:ext cx="533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52687" y="4953000"/>
            <a:ext cx="457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52687" y="3078480"/>
            <a:ext cx="51911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8400" y="3787140"/>
            <a:ext cx="457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38400" y="4465317"/>
            <a:ext cx="533400" cy="53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38400" y="5082540"/>
            <a:ext cx="457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Find an Item, Passage, or Rubric</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60</a:t>
            </a:fld>
            <a:r>
              <a:rPr lang="en-US"/>
              <a:t>  </a:t>
            </a:r>
            <a:endParaRPr lang="en-US" dirty="0"/>
          </a:p>
        </p:txBody>
      </p:sp>
      <p:pic>
        <p:nvPicPr>
          <p:cNvPr id="32769" name="Picture 688"/>
          <p:cNvPicPr>
            <a:picLocks noChangeAspect="1" noChangeArrowheads="1"/>
          </p:cNvPicPr>
          <p:nvPr/>
        </p:nvPicPr>
        <p:blipFill>
          <a:blip r:embed="rId2" cstate="print"/>
          <a:srcRect l="24918" t="29466" r="28030" b="14449"/>
          <a:stretch>
            <a:fillRect/>
          </a:stretch>
        </p:blipFill>
        <p:spPr bwMode="auto">
          <a:xfrm>
            <a:off x="1143000" y="2362200"/>
            <a:ext cx="6400800" cy="3609975"/>
          </a:xfrm>
          <a:prstGeom prst="rect">
            <a:avLst/>
          </a:prstGeom>
          <a:noFill/>
        </p:spPr>
      </p:pic>
      <p:sp>
        <p:nvSpPr>
          <p:cNvPr id="32770" name="Oval 40"/>
          <p:cNvSpPr>
            <a:spLocks noChangeArrowheads="1"/>
          </p:cNvSpPr>
          <p:nvPr/>
        </p:nvSpPr>
        <p:spPr bwMode="auto">
          <a:xfrm>
            <a:off x="5562600" y="3962400"/>
            <a:ext cx="1530350" cy="660400"/>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1" name="Rectangle 3"/>
          <p:cNvSpPr>
            <a:spLocks noChangeArrowheads="1"/>
          </p:cNvSpPr>
          <p:nvPr/>
        </p:nvSpPr>
        <p:spPr bwMode="auto">
          <a:xfrm>
            <a:off x="838200" y="701146"/>
            <a:ext cx="70866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858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lang="en-US" b="1" dirty="0" smtClean="0">
              <a:latin typeface="Calibri" pitchFamily="34" charset="0"/>
              <a:ea typeface="Times New Roman" pitchFamily="18" charset="0"/>
              <a:cs typeface="Times New Roman" pitchFamily="18" charset="0"/>
            </a:endParaRPr>
          </a:p>
          <a:p>
            <a:pPr marL="0" marR="0" lvl="0" indent="685800"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Item Central contains any items that you create and those that 	have been provided for your use. Once items are 	created/made available, you can search for them in order to 	edit, review statistics or build a test.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6858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2" name="Rectangle 4"/>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773" name="Rectangle 5"/>
          <p:cNvSpPr>
            <a:spLocks noChangeArrowheads="1"/>
          </p:cNvSpPr>
          <p:nvPr/>
        </p:nvSpPr>
        <p:spPr bwMode="auto">
          <a:xfrm>
            <a:off x="0" y="406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Find an Item, Passage, or Rubric</a:t>
            </a:r>
            <a:endParaRPr lang="en-US" sz="4400" b="1" dirty="0">
              <a:solidFill>
                <a:schemeClr val="bg1"/>
              </a:solidFill>
              <a:latin typeface="+mj-lt"/>
              <a:ea typeface="+mj-ea"/>
              <a:cs typeface="+mj-cs"/>
            </a:endParaRPr>
          </a:p>
        </p:txBody>
      </p:sp>
      <p:sp>
        <p:nvSpPr>
          <p:cNvPr id="5124" name="Content Placeholder 4"/>
          <p:cNvSpPr txBox="1">
            <a:spLocks/>
          </p:cNvSpPr>
          <p:nvPr/>
        </p:nvSpPr>
        <p:spPr bwMode="auto">
          <a:xfrm>
            <a:off x="76200" y="841375"/>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61</a:t>
            </a:fld>
            <a:r>
              <a:rPr lang="en-US"/>
              <a:t>  </a:t>
            </a:r>
            <a:endParaRPr lang="en-US" dirty="0"/>
          </a:p>
        </p:txBody>
      </p:sp>
      <p:sp>
        <p:nvSpPr>
          <p:cNvPr id="33801" name="Rectangle 9"/>
          <p:cNvSpPr>
            <a:spLocks noChangeArrowheads="1"/>
          </p:cNvSpPr>
          <p:nvPr/>
        </p:nvSpPr>
        <p:spPr bwMode="auto">
          <a:xfrm>
            <a:off x="228600" y="899011"/>
            <a:ext cx="83058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indent="228600" fontAlgn="base">
              <a:spcBef>
                <a:spcPct val="0"/>
              </a:spcBef>
              <a:spcAft>
                <a:spcPct val="0"/>
              </a:spcAft>
            </a:pP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To locate an item, go under Assessment Administration, </a:t>
            </a:r>
            <a:r>
              <a:rPr kumimoji="0" lang="en-US" sz="1600" b="1" i="0" u="sng"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Find an Item, Passage, or Rubric.</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lvl="1" indent="228600" eaLnBrk="0" fontAlgn="base" hangingPunct="0">
              <a:spcBef>
                <a:spcPct val="0"/>
              </a:spcBef>
              <a:spcAft>
                <a:spcPct val="0"/>
              </a:spcAf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Enter</a:t>
            </a: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 keyword and click Search. Note that only keywords are searchable </a:t>
            </a:r>
          </a:p>
          <a:p>
            <a:pPr lvl="1" indent="228600" eaLnBrk="0" fontAlgn="base" hangingPunct="0">
              <a:spcBef>
                <a:spcPct val="0"/>
              </a:spcBef>
              <a:spcAft>
                <a:spcPct val="0"/>
              </a:spcAft>
            </a:pP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For more search options, use </a:t>
            </a:r>
            <a:r>
              <a:rPr kumimoji="0" lang="en-US" sz="1600" b="0"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a:t>
            </a: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Advanced Search.</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3802" name="Rectangle 10"/>
          <p:cNvSpPr>
            <a:spLocks noChangeArrowheads="1"/>
          </p:cNvSpPr>
          <p:nvPr/>
        </p:nvSpPr>
        <p:spPr bwMode="auto">
          <a:xfrm>
            <a:off x="68580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804"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3805" name="Rectangle 13"/>
          <p:cNvSpPr>
            <a:spLocks noChangeArrowheads="1"/>
          </p:cNvSpPr>
          <p:nvPr/>
        </p:nvSpPr>
        <p:spPr bwMode="auto">
          <a:xfrm>
            <a:off x="685800" y="1581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956206"/>
            <a:ext cx="653573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00200" y="3200400"/>
            <a:ext cx="17526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600200" y="3581400"/>
            <a:ext cx="5791200" cy="1143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5900" y="2700119"/>
            <a:ext cx="1460500" cy="646331"/>
          </a:xfrm>
          <a:prstGeom prst="rect">
            <a:avLst/>
          </a:prstGeom>
          <a:solidFill>
            <a:schemeClr val="bg1"/>
          </a:solidFill>
          <a:ln w="38100">
            <a:solidFill>
              <a:srgbClr val="FF0000"/>
            </a:solidFill>
          </a:ln>
        </p:spPr>
        <p:txBody>
          <a:bodyPr wrap="square" rtlCol="0">
            <a:spAutoFit/>
          </a:bodyPr>
          <a:lstStyle/>
          <a:p>
            <a:r>
              <a:rPr lang="en-US" sz="1200" dirty="0" smtClean="0"/>
              <a:t>Select a tab for the Items, Passages, or Rubrics</a:t>
            </a:r>
            <a:endParaRPr lang="en-US" sz="1200" dirty="0"/>
          </a:p>
        </p:txBody>
      </p:sp>
      <p:sp>
        <p:nvSpPr>
          <p:cNvPr id="8" name="Rounded Rectangle 7"/>
          <p:cNvSpPr/>
          <p:nvPr/>
        </p:nvSpPr>
        <p:spPr>
          <a:xfrm>
            <a:off x="6483350" y="2393950"/>
            <a:ext cx="1441450" cy="914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217"/>
          <a:stretch/>
        </p:blipFill>
        <p:spPr bwMode="auto">
          <a:xfrm>
            <a:off x="4876800" y="4293007"/>
            <a:ext cx="3773487" cy="17966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cxnSp>
        <p:nvCxnSpPr>
          <p:cNvPr id="16" name="Straight Connector 15"/>
          <p:cNvCxnSpPr/>
          <p:nvPr/>
        </p:nvCxnSpPr>
        <p:spPr>
          <a:xfrm>
            <a:off x="7620000" y="3352800"/>
            <a:ext cx="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1524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Assessment Admin</a:t>
            </a:r>
            <a:endParaRPr lang="en-US" sz="4400" b="1" dirty="0">
              <a:solidFill>
                <a:schemeClr val="bg1"/>
              </a:solidFill>
              <a:latin typeface="+mj-lt"/>
              <a:ea typeface="+mj-ea"/>
              <a:cs typeface="+mj-cs"/>
            </a:endParaRPr>
          </a:p>
        </p:txBody>
      </p:sp>
      <p:sp>
        <p:nvSpPr>
          <p:cNvPr id="4" name="TextBox 3"/>
          <p:cNvSpPr txBox="1"/>
          <p:nvPr/>
        </p:nvSpPr>
        <p:spPr>
          <a:xfrm>
            <a:off x="685800" y="1981200"/>
            <a:ext cx="7696200" cy="523220"/>
          </a:xfrm>
          <a:prstGeom prst="rect">
            <a:avLst/>
          </a:prstGeom>
          <a:noFill/>
        </p:spPr>
        <p:txBody>
          <a:bodyPr wrap="square" rtlCol="0">
            <a:spAutoFit/>
          </a:bodyPr>
          <a:lstStyle/>
          <a:p>
            <a:pPr algn="ctr"/>
            <a:r>
              <a:rPr lang="en-US" sz="2800" b="1" dirty="0" smtClean="0"/>
              <a:t>This concludes the Assessment Admin overview.</a:t>
            </a:r>
            <a:endParaRPr lang="en-US"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228600"/>
            <a:ext cx="9144000" cy="838200"/>
          </a:xfrm>
          <a:prstGeom prst="rect">
            <a:avLst/>
          </a:prstGeom>
          <a:solidFill>
            <a:srgbClr val="FF0000"/>
          </a:solidFill>
        </p:spPr>
        <p:txBody>
          <a:bodyPr/>
          <a:lstStyle/>
          <a:p>
            <a:pPr algn="ctr" fontAlgn="auto">
              <a:spcAft>
                <a:spcPts val="0"/>
              </a:spcAft>
              <a:defRPr/>
            </a:pPr>
            <a:r>
              <a:rPr lang="en-US" sz="3200" b="1" dirty="0" smtClean="0">
                <a:solidFill>
                  <a:schemeClr val="bg1"/>
                </a:solidFill>
                <a:latin typeface="+mj-lt"/>
                <a:ea typeface="+mj-ea"/>
                <a:cs typeface="+mj-cs"/>
              </a:rPr>
              <a:t>Logging In, Navigating &amp; My Account Conclusion</a:t>
            </a:r>
            <a:endParaRPr lang="en-US" sz="3200" b="1" dirty="0">
              <a:solidFill>
                <a:schemeClr val="bg1"/>
              </a:solidFill>
              <a:latin typeface="+mj-lt"/>
              <a:ea typeface="+mj-ea"/>
              <a:cs typeface="+mj-cs"/>
            </a:endParaRPr>
          </a:p>
        </p:txBody>
      </p:sp>
      <p:sp>
        <p:nvSpPr>
          <p:cNvPr id="5124" name="Content Placeholder 4"/>
          <p:cNvSpPr txBox="1">
            <a:spLocks/>
          </p:cNvSpPr>
          <p:nvPr/>
        </p:nvSpPr>
        <p:spPr bwMode="auto">
          <a:xfrm>
            <a:off x="0" y="1282700"/>
            <a:ext cx="9144000" cy="4867275"/>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n-US" sz="2200" dirty="0"/>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7</a:t>
            </a:fld>
            <a:r>
              <a:rPr lang="en-US"/>
              <a:t>  </a:t>
            </a:r>
            <a:endParaRPr lang="en-US" dirty="0"/>
          </a:p>
        </p:txBody>
      </p:sp>
      <p:sp>
        <p:nvSpPr>
          <p:cNvPr id="6" name="Rectangle 5"/>
          <p:cNvSpPr/>
          <p:nvPr/>
        </p:nvSpPr>
        <p:spPr>
          <a:xfrm>
            <a:off x="609600" y="2895600"/>
            <a:ext cx="8001000" cy="369332"/>
          </a:xfrm>
          <a:prstGeom prst="rect">
            <a:avLst/>
          </a:prstGeom>
        </p:spPr>
        <p:txBody>
          <a:bodyPr wrap="square">
            <a:spAutoFit/>
          </a:bodyPr>
          <a:lstStyle/>
          <a:p>
            <a:r>
              <a:rPr lang="en-US" b="1" dirty="0" smtClean="0"/>
              <a:t>This concludes the </a:t>
            </a:r>
            <a:r>
              <a:rPr lang="en-US" b="1" dirty="0" err="1" smtClean="0"/>
              <a:t>SchoolNet</a:t>
            </a:r>
            <a:r>
              <a:rPr lang="en-US" b="1" dirty="0" smtClean="0"/>
              <a:t> -  Logging In, Navigating and My Account Overview</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143000" y="2969568"/>
            <a:ext cx="6705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SchoolNet</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Web Parts Overview</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9"/>
          <p:cNvSpPr txBox="1">
            <a:spLocks noChangeArrowheads="1"/>
          </p:cNvSpPr>
          <p:nvPr/>
        </p:nvSpPr>
        <p:spPr bwMode="auto">
          <a:xfrm>
            <a:off x="1082675" y="2149475"/>
            <a:ext cx="184150" cy="3683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1" name="Title 3"/>
          <p:cNvSpPr txBox="1">
            <a:spLocks/>
          </p:cNvSpPr>
          <p:nvPr/>
        </p:nvSpPr>
        <p:spPr>
          <a:xfrm>
            <a:off x="0" y="228600"/>
            <a:ext cx="9144000" cy="669925"/>
          </a:xfrm>
          <a:prstGeom prst="rect">
            <a:avLst/>
          </a:prstGeom>
          <a:solidFill>
            <a:srgbClr val="FF0000"/>
          </a:solidFill>
        </p:spPr>
        <p:txBody>
          <a:bodyPr/>
          <a:lstStyle/>
          <a:p>
            <a:pPr algn="ctr" fontAlgn="auto">
              <a:spcAft>
                <a:spcPts val="0"/>
              </a:spcAft>
              <a:defRPr/>
            </a:pPr>
            <a:r>
              <a:rPr lang="en-US" sz="4400" b="1" dirty="0" smtClean="0">
                <a:solidFill>
                  <a:schemeClr val="bg1"/>
                </a:solidFill>
                <a:latin typeface="+mj-lt"/>
                <a:ea typeface="+mj-ea"/>
                <a:cs typeface="+mj-cs"/>
              </a:rPr>
              <a:t>What Are Web Parts</a:t>
            </a:r>
            <a:endParaRPr lang="en-US" sz="4400" b="1" dirty="0">
              <a:solidFill>
                <a:schemeClr val="bg1"/>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9BFD1DEE-6F55-4FA6-8428-600D5B5E8736}" type="slidenum">
              <a:rPr lang="en-US"/>
              <a:pPr>
                <a:defRPr/>
              </a:pPr>
              <a:t>9</a:t>
            </a:fld>
            <a:r>
              <a:rPr lang="en-US"/>
              <a:t>  </a:t>
            </a:r>
            <a:endParaRPr lang="en-US" dirty="0"/>
          </a:p>
        </p:txBody>
      </p:sp>
      <p:sp>
        <p:nvSpPr>
          <p:cNvPr id="61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27" name="Straight Arrow Connector 3"/>
          <p:cNvCxnSpPr>
            <a:cxnSpLocks noChangeShapeType="1"/>
          </p:cNvCxnSpPr>
          <p:nvPr/>
        </p:nvCxnSpPr>
        <p:spPr bwMode="auto">
          <a:xfrm>
            <a:off x="214313" y="219075"/>
            <a:ext cx="638175" cy="63817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169" name="Rectangle 1"/>
          <p:cNvSpPr>
            <a:spLocks noChangeArrowheads="1"/>
          </p:cNvSpPr>
          <p:nvPr/>
        </p:nvSpPr>
        <p:spPr bwMode="auto">
          <a:xfrm>
            <a:off x="304800" y="1174521"/>
            <a:ext cx="84582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Looking at your </a:t>
            </a: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SchoolNet</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Home Page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you will notice sections; these sections are considered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web parts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If your role is “Leadership” you will be able to add or remove these sections to customize the home page.  As a “Teacher”, you will have access and the ability to use each section on the default home page already created for you.</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12"/>
          <p:cNvPicPr/>
          <p:nvPr/>
        </p:nvPicPr>
        <p:blipFill>
          <a:blip r:embed="rId2" cstate="print"/>
          <a:srcRect l="20053" t="25829" r="20855" b="5620"/>
          <a:stretch>
            <a:fillRect/>
          </a:stretch>
        </p:blipFill>
        <p:spPr bwMode="auto">
          <a:xfrm>
            <a:off x="1295400" y="1981200"/>
            <a:ext cx="6477000" cy="3962400"/>
          </a:xfrm>
          <a:prstGeom prst="rect">
            <a:avLst/>
          </a:prstGeom>
          <a:noFill/>
          <a:ln w="9525">
            <a:noFill/>
            <a:miter lim="800000"/>
            <a:headEnd/>
            <a:tailEnd/>
          </a:ln>
        </p:spPr>
      </p:pic>
      <p:sp>
        <p:nvSpPr>
          <p:cNvPr id="7170" name="Oval 2"/>
          <p:cNvSpPr>
            <a:spLocks noChangeArrowheads="1"/>
          </p:cNvSpPr>
          <p:nvPr/>
        </p:nvSpPr>
        <p:spPr bwMode="auto">
          <a:xfrm>
            <a:off x="3352800" y="3048000"/>
            <a:ext cx="914400" cy="247650"/>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1" name="Oval 3"/>
          <p:cNvSpPr>
            <a:spLocks noChangeArrowheads="1"/>
          </p:cNvSpPr>
          <p:nvPr/>
        </p:nvSpPr>
        <p:spPr bwMode="auto">
          <a:xfrm>
            <a:off x="1447800" y="2133600"/>
            <a:ext cx="771525" cy="304800"/>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2" name="Oval 4"/>
          <p:cNvSpPr>
            <a:spLocks noChangeArrowheads="1"/>
          </p:cNvSpPr>
          <p:nvPr/>
        </p:nvSpPr>
        <p:spPr bwMode="auto">
          <a:xfrm>
            <a:off x="1447800" y="4648200"/>
            <a:ext cx="771525" cy="228600"/>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3" name="Oval 5"/>
          <p:cNvSpPr>
            <a:spLocks noChangeArrowheads="1"/>
          </p:cNvSpPr>
          <p:nvPr/>
        </p:nvSpPr>
        <p:spPr bwMode="auto">
          <a:xfrm>
            <a:off x="1447800" y="4038600"/>
            <a:ext cx="1219200" cy="304800"/>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4" name="Oval 6"/>
          <p:cNvSpPr>
            <a:spLocks noChangeArrowheads="1"/>
          </p:cNvSpPr>
          <p:nvPr/>
        </p:nvSpPr>
        <p:spPr bwMode="auto">
          <a:xfrm>
            <a:off x="3429000" y="4953000"/>
            <a:ext cx="771525" cy="247650"/>
          </a:xfrm>
          <a:prstGeom prst="ellipse">
            <a:avLst/>
          </a:prstGeom>
          <a:noFill/>
          <a:ln w="1905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1759</TotalTime>
  <Words>2508</Words>
  <Application>Microsoft Office PowerPoint</Application>
  <PresentationFormat>On-screen Show (4:3)</PresentationFormat>
  <Paragraphs>221</Paragraphs>
  <Slides>62</Slides>
  <Notes>10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Charlotte Mecklenburg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Jodi A. Sterner-Findling</cp:lastModifiedBy>
  <cp:revision>172</cp:revision>
  <dcterms:created xsi:type="dcterms:W3CDTF">2014-09-08T18:58:55Z</dcterms:created>
  <dcterms:modified xsi:type="dcterms:W3CDTF">2014-09-26T14:37:55Z</dcterms:modified>
</cp:coreProperties>
</file>