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7" r:id="rId2"/>
    <p:sldId id="295" r:id="rId3"/>
    <p:sldId id="259" r:id="rId4"/>
    <p:sldId id="296" r:id="rId5"/>
    <p:sldId id="297" r:id="rId6"/>
    <p:sldId id="298" r:id="rId7"/>
    <p:sldId id="299" r:id="rId8"/>
    <p:sldId id="300" r:id="rId9"/>
    <p:sldId id="301" r:id="rId10"/>
    <p:sldId id="302" r:id="rId11"/>
    <p:sldId id="303" r:id="rId12"/>
    <p:sldId id="305" r:id="rId13"/>
    <p:sldId id="306" r:id="rId14"/>
    <p:sldId id="304" r:id="rId15"/>
    <p:sldId id="308" r:id="rId16"/>
    <p:sldId id="307" r:id="rId17"/>
    <p:sldId id="309" r:id="rId18"/>
    <p:sldId id="310" r:id="rId19"/>
    <p:sldId id="311" r:id="rId20"/>
    <p:sldId id="312" r:id="rId21"/>
    <p:sldId id="313" r:id="rId22"/>
    <p:sldId id="314" r:id="rId23"/>
    <p:sldId id="315" r:id="rId24"/>
    <p:sldId id="316" r:id="rId25"/>
    <p:sldId id="317" r:id="rId26"/>
    <p:sldId id="318" r:id="rId27"/>
    <p:sldId id="325" r:id="rId28"/>
    <p:sldId id="326" r:id="rId29"/>
    <p:sldId id="32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9405" autoAdjust="0"/>
  </p:normalViewPr>
  <p:slideViewPr>
    <p:cSldViewPr>
      <p:cViewPr varScale="1">
        <p:scale>
          <a:sx n="58" d="100"/>
          <a:sy n="58" d="100"/>
        </p:scale>
        <p:origin x="-8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15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1DB53C-F76A-411E-8901-D78451E15F40}" type="datetimeFigureOut">
              <a:rPr lang="en-US" smtClean="0"/>
              <a:pPr/>
              <a:t>9/26/2014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115229-8F20-4D99-9C3A-BF9A8FE0CE3D}" type="slidenum">
              <a:rPr lang="en-US" smtClean="0"/>
              <a:pPr/>
              <a:t>‹#›</a:t>
            </a:fld>
            <a:endParaRPr lang="en-US"/>
          </a:p>
        </p:txBody>
      </p:sp>
    </p:spTree>
    <p:extLst>
      <p:ext uri="{BB962C8B-B14F-4D97-AF65-F5344CB8AC3E}">
        <p14:creationId xmlns:p14="http://schemas.microsoft.com/office/powerpoint/2010/main" val="4251202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3171B0-5CAE-4DEF-B6D1-8750E0089786}" type="datetimeFigureOut">
              <a:rPr lang="en-US" smtClean="0"/>
              <a:pPr/>
              <a:t>9/26/2014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94DDC2-DC7D-4B96-9A04-4581A5DE3006}" type="slidenum">
              <a:rPr lang="en-US" smtClean="0"/>
              <a:pPr/>
              <a:t>‹#›</a:t>
            </a:fld>
            <a:endParaRPr lang="en-US"/>
          </a:p>
        </p:txBody>
      </p:sp>
    </p:spTree>
    <p:extLst>
      <p:ext uri="{BB962C8B-B14F-4D97-AF65-F5344CB8AC3E}">
        <p14:creationId xmlns:p14="http://schemas.microsoft.com/office/powerpoint/2010/main" val="168049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cpublicschools.org/docs/homebase/training/materials/schoolnet/classroom-benchmark/20131017-nc-scanit-guide.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cpublicschools.org/docs/homebase/training/materials/schoolnet/classroom-benchmark/20131017-nc-scanit-guide.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cpublicschools.org/docs/homebase/training/materials/schoolnet/classroom-benchmark/20131017-nc-scanit-guid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 purpose of this training is to provide details on how to use the ScanIt software to scan paper and pencil results into the Schoolnet. </a:t>
            </a:r>
          </a:p>
          <a:p>
            <a:pPr eaLnBrk="1" hangingPunct="1">
              <a:spcBef>
                <a:spcPct val="0"/>
              </a:spcBef>
            </a:pPr>
            <a:endParaRPr lang="en-US" dirty="0"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889FCA-25D7-4DF9-92B2-A898340908CD}"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The next few slides are just reminders for how to download and print your tests and how to generate and print answer sheets (for plain paper scanning)</a:t>
            </a:r>
          </a:p>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just a screenshot and an example of what a printed test would  look like. I downloaded the particular test we see on the  screen  as  a  PDF. You can see questions and answers and it puts multiple items per page. </a:t>
            </a:r>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You can print answer sheets for all the classes/sections taking this assessment, or just one class/section at a time. Click on Generate</a:t>
            </a:r>
            <a:r>
              <a:rPr lang="en-US" baseline="0" dirty="0" smtClean="0">
                <a:ea typeface="ＭＳ Ｐゴシック" pitchFamily="34" charset="-128"/>
              </a:rPr>
              <a:t> Answer Sheets.</a:t>
            </a: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mn-lt"/>
                <a:ea typeface="+mn-ea"/>
                <a:cs typeface="+mn-cs"/>
              </a:rPr>
              <a:t>When you click the box, Generate Answer Sheet, you’ll see a little pop up in the top in your announcements section, where it normally would usually say “Welcome” and your name. </a:t>
            </a:r>
          </a:p>
          <a:p>
            <a:pPr>
              <a:buFont typeface="Arial" pitchFamily="34" charset="0"/>
              <a:buChar char="•"/>
            </a:pPr>
            <a:r>
              <a:rPr lang="en-US" sz="1200" kern="1200" dirty="0" smtClean="0">
                <a:solidFill>
                  <a:schemeClr val="tx1"/>
                </a:solidFill>
                <a:latin typeface="+mn-lt"/>
                <a:ea typeface="+mn-ea"/>
                <a:cs typeface="+mn-cs"/>
              </a:rPr>
              <a:t>The screen shot shows what that box would look like. It lets you know the file is being created and the system will let you know when it’s ready.</a:t>
            </a:r>
          </a:p>
          <a:p>
            <a:pPr>
              <a:buFont typeface="Arial" pitchFamily="34" charset="0"/>
              <a:buChar char="•"/>
            </a:pPr>
            <a:r>
              <a:rPr lang="en-US" sz="1200" kern="1200" dirty="0" smtClean="0">
                <a:solidFill>
                  <a:schemeClr val="tx1"/>
                </a:solidFill>
                <a:latin typeface="+mn-lt"/>
                <a:ea typeface="+mn-ea"/>
                <a:cs typeface="+mn-cs"/>
              </a:rPr>
              <a:t>Once your file is ready it will only be available for download within 24 hours. </a:t>
            </a:r>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pitchFamily="34" charset="-128"/>
              </a:rPr>
              <a:t>When you print your answer sheets, make sure you follow the printer settings for plain paper to ensure that your printed answer sheets will be compatible with ScanIt. You can find this information in the NC ScanIt Guide on the website at </a:t>
            </a:r>
            <a:r>
              <a:rPr lang="en-US" dirty="0" smtClean="0">
                <a:ea typeface="ＭＳ Ｐゴシック" pitchFamily="34" charset="-128"/>
                <a:hlinkClick r:id="rId3"/>
              </a:rPr>
              <a:t>http://www.ncpublicschools.org/docs/homebase/training/materials/schoolnet/classroom-benchmark/20131017-nc-scanit-guide.pdf</a:t>
            </a:r>
            <a:r>
              <a:rPr lang="en-US" dirty="0" smtClean="0">
                <a:ea typeface="ＭＳ Ｐゴシック" pitchFamily="34" charset="-128"/>
              </a:rPr>
              <a:t>.</a:t>
            </a:r>
          </a:p>
          <a:p>
            <a:pPr eaLnBrk="1" hangingPunct="1">
              <a:spcBef>
                <a:spcPct val="0"/>
              </a:spcBef>
            </a:pPr>
            <a:r>
              <a:rPr lang="en-US" dirty="0" smtClean="0">
                <a:ea typeface="ＭＳ Ｐゴシック" pitchFamily="34" charset="-128"/>
              </a:rPr>
              <a:t>Make sure the answer sheets are only printed single sided. It is possible that the scanner could pick up ink from the back of the page that could result in an error if there is printing on both sides.</a:t>
            </a:r>
          </a:p>
        </p:txBody>
      </p:sp>
      <p:sp>
        <p:nvSpPr>
          <p:cNvPr id="4" name="Slide Number Placeholder 3"/>
          <p:cNvSpPr>
            <a:spLocks noGrp="1"/>
          </p:cNvSpPr>
          <p:nvPr>
            <p:ph type="sldNum" sz="quarter" idx="10"/>
          </p:nvPr>
        </p:nvSpPr>
        <p:spPr/>
        <p:txBody>
          <a:bodyPr/>
          <a:lstStyle/>
          <a:p>
            <a:fld id="{7D94DDC2-DC7D-4B96-9A04-4581A5DE300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94DDC2-DC7D-4B96-9A04-4581A5DE300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This is just another example of printer settings (depending on the version of Adobe Acrobat Reader that you are using).</a:t>
            </a:r>
          </a:p>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you are using a scanner that has the forms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bubble sheets). You don’t need to generate your own bubbles sheets. The students can  use the ones you have. If you’re using the plain paper scanner, you’ll need your own bubble sheets. And what’s great about this is you can just print them on regular old printer paper, it’s got the bubbles on it, exactly the number that the students need, and you’re ready to go. </a:t>
            </a:r>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Students have taken the test&gt;Answer</a:t>
            </a:r>
            <a:r>
              <a:rPr lang="en-US" baseline="0" dirty="0" smtClean="0"/>
              <a:t> sheets ready&gt;Everything printed&gt;</a:t>
            </a:r>
            <a:r>
              <a:rPr lang="en-US" dirty="0" smtClean="0"/>
              <a:t>Ready to scan</a:t>
            </a:r>
            <a:endParaRPr lang="en-US" baseline="0" dirty="0" smtClean="0"/>
          </a:p>
          <a:p>
            <a:pPr>
              <a:buFont typeface="Arial" pitchFamily="34" charset="0"/>
              <a:buChar char="•"/>
            </a:pPr>
            <a:r>
              <a:rPr lang="en-US" baseline="0" dirty="0" smtClean="0"/>
              <a:t>Log back in to Schoolnet from </a:t>
            </a:r>
            <a:r>
              <a:rPr lang="en-US" baseline="0" dirty="0" err="1" smtClean="0"/>
              <a:t>Homebase</a:t>
            </a:r>
            <a:endParaRPr lang="en-US" baseline="0" dirty="0" smtClean="0"/>
          </a:p>
          <a:p>
            <a:pPr>
              <a:buFont typeface="Arial" pitchFamily="34" charset="0"/>
              <a:buChar char="•"/>
            </a:pPr>
            <a:r>
              <a:rPr lang="en-US" baseline="0" dirty="0" smtClean="0"/>
              <a:t>Click Launch Application</a:t>
            </a:r>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pitchFamily="34" charset="-128"/>
              </a:rPr>
              <a:t>From this screen you can see that there are 3 main steps to the scanning process with ScanIt:</a:t>
            </a:r>
          </a:p>
          <a:p>
            <a:pPr eaLnBrk="1" hangingPunct="1">
              <a:spcBef>
                <a:spcPct val="0"/>
              </a:spcBef>
            </a:pPr>
            <a:r>
              <a:rPr lang="en-US" dirty="0" smtClean="0">
                <a:ea typeface="ＭＳ Ｐゴシック" pitchFamily="34" charset="-128"/>
              </a:rPr>
              <a:t>1 - </a:t>
            </a:r>
            <a:r>
              <a:rPr lang="en-US" b="1" dirty="0" smtClean="0">
                <a:ea typeface="ＭＳ Ｐゴシック" pitchFamily="34" charset="-128"/>
              </a:rPr>
              <a:t>Load Documents</a:t>
            </a:r>
            <a:r>
              <a:rPr lang="en-US" dirty="0" smtClean="0">
                <a:ea typeface="ＭＳ Ｐゴシック" pitchFamily="34" charset="-128"/>
              </a:rPr>
              <a:t> -Place the answer sheets in a firmly lined stack, all facing the same direction. You may want to tap the stack against a table or desk to make sure all the pages line up as closely as possible. Then, place the whole stack into the scanner’s feeder in the manner as indicated on your machine, such as upside down or face down. Make sure to use your scanner’s paper guides to make sure the forms are feeding straight into the scanner. </a:t>
            </a:r>
            <a:r>
              <a:rPr lang="en-US" b="1" i="1" dirty="0" smtClean="0">
                <a:ea typeface="ＭＳ Ｐゴシック" pitchFamily="34" charset="-128"/>
              </a:rPr>
              <a:t>NOTE</a:t>
            </a:r>
            <a:r>
              <a:rPr lang="en-US" i="1" dirty="0" smtClean="0">
                <a:ea typeface="ＭＳ Ｐゴシック" pitchFamily="34" charset="-128"/>
              </a:rPr>
              <a:t>:  If your scan results in blank pages, you will want to check that you have put the pages into the scanner in the correct manner.  This is a common mistake.</a:t>
            </a:r>
          </a:p>
          <a:p>
            <a:pPr eaLnBrk="1" hangingPunct="1">
              <a:spcBef>
                <a:spcPct val="0"/>
              </a:spcBef>
            </a:pPr>
            <a:r>
              <a:rPr lang="en-US" i="1" dirty="0" smtClean="0">
                <a:ea typeface="ＭＳ Ｐゴシック" pitchFamily="34" charset="-128"/>
              </a:rPr>
              <a:t>2 - </a:t>
            </a:r>
            <a:r>
              <a:rPr lang="en-US" b="1" dirty="0" smtClean="0">
                <a:ea typeface="ＭＳ Ｐゴシック" pitchFamily="34" charset="-128"/>
              </a:rPr>
              <a:t>Click SCAN</a:t>
            </a:r>
            <a:r>
              <a:rPr lang="en-US" dirty="0" smtClean="0">
                <a:ea typeface="ＭＳ Ｐゴシック" pitchFamily="34" charset="-128"/>
              </a:rPr>
              <a:t> - After you load the documents into your scanner, click</a:t>
            </a:r>
            <a:r>
              <a:rPr lang="en-US" b="1" dirty="0" smtClean="0">
                <a:ea typeface="ＭＳ Ｐゴシック" pitchFamily="34" charset="-128"/>
              </a:rPr>
              <a:t> SCAN</a:t>
            </a:r>
            <a:r>
              <a:rPr lang="en-US" dirty="0" smtClean="0">
                <a:ea typeface="ＭＳ Ｐゴシック" pitchFamily="34" charset="-128"/>
              </a:rPr>
              <a:t> on the left side of the screen. The scanning counter pane on the left side of the screen will indicate the progress of the scan, including the total number of sheets scanned, processed, and uploaded, as well as the sheets that require review or manual entry. </a:t>
            </a:r>
          </a:p>
          <a:p>
            <a:pPr eaLnBrk="1" hangingPunct="1">
              <a:spcBef>
                <a:spcPct val="0"/>
              </a:spcBef>
            </a:pPr>
            <a:r>
              <a:rPr lang="en-US" dirty="0" smtClean="0">
                <a:ea typeface="ＭＳ Ｐゴシック" pitchFamily="34" charset="-128"/>
              </a:rPr>
              <a:t>3 - </a:t>
            </a:r>
            <a:r>
              <a:rPr lang="en-US" b="1" dirty="0" smtClean="0">
                <a:ea typeface="ＭＳ Ｐゴシック" pitchFamily="34" charset="-128"/>
              </a:rPr>
              <a:t>Correct Scan Issues</a:t>
            </a:r>
            <a:r>
              <a:rPr lang="en-US" dirty="0" smtClean="0">
                <a:ea typeface="ＭＳ Ｐゴシック" pitchFamily="34" charset="-128"/>
              </a:rPr>
              <a:t> -Any answer sheets or answer sheet responses that the scanner cannot fully interpret display in a list under the Review Recommended and Requires Manual Entry tabs. The screen shot below is a scan issue that requires manual entry. If sheets do not have any issues, they will not be listed in the right hand portion of the screen with the sheets that need to be reviewed or that require manual entry.</a:t>
            </a:r>
          </a:p>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Please Wait – computer is connecting to the scanner and documents are being scanned. You will start to see “sheets scanned” number change as your sheets are being scanned.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pitchFamily="34" charset="-128"/>
              </a:rPr>
              <a:t>When your scan is complete, you will have the option to review and confirm errors. If something in an answer sheet does not scan correctly, you may see that some of your sheets failed. You can check these on the Requires Manual Entry Tab (to see the student number and sheet number that failed) and rescan to confirm that the results are in. </a:t>
            </a:r>
          </a:p>
          <a:p>
            <a:pPr eaLnBrk="1" hangingPunct="1">
              <a:spcBef>
                <a:spcPct val="0"/>
              </a:spcBef>
            </a:pPr>
            <a:r>
              <a:rPr lang="en-US" dirty="0" smtClean="0">
                <a:ea typeface="ＭＳ Ｐゴシック" pitchFamily="34" charset="-128"/>
              </a:rPr>
              <a:t>Sheets Scanned – this includes the total sheets scanned, even a cover sheet without any barcode or marks</a:t>
            </a:r>
          </a:p>
          <a:p>
            <a:pPr eaLnBrk="1" hangingPunct="1">
              <a:spcBef>
                <a:spcPct val="0"/>
              </a:spcBef>
            </a:pPr>
            <a:r>
              <a:rPr lang="en-US" dirty="0" smtClean="0">
                <a:ea typeface="ＭＳ Ｐゴシック" pitchFamily="34" charset="-128"/>
              </a:rPr>
              <a:t>Sheets Processed – sheets that the scanner was able to process</a:t>
            </a:r>
          </a:p>
          <a:p>
            <a:pPr eaLnBrk="1" hangingPunct="1">
              <a:spcBef>
                <a:spcPct val="0"/>
              </a:spcBef>
            </a:pPr>
            <a:r>
              <a:rPr lang="en-US" dirty="0" smtClean="0">
                <a:ea typeface="ＭＳ Ｐゴシック" pitchFamily="34" charset="-128"/>
              </a:rPr>
              <a:t>Sheets Uploaded – results had no errors and were uploaded to Schoolnet</a:t>
            </a:r>
          </a:p>
          <a:p>
            <a:pPr eaLnBrk="1" hangingPunct="1">
              <a:spcBef>
                <a:spcPct val="0"/>
              </a:spcBef>
            </a:pPr>
            <a:r>
              <a:rPr lang="en-US" dirty="0" smtClean="0">
                <a:ea typeface="ＭＳ Ｐゴシック" pitchFamily="34" charset="-128"/>
              </a:rPr>
              <a:t>Items to Review – Details the items that need review (these items are also displayed in the gray box on the screen)</a:t>
            </a:r>
          </a:p>
          <a:p>
            <a:pPr eaLnBrk="1" hangingPunct="1">
              <a:spcBef>
                <a:spcPct val="0"/>
              </a:spcBef>
            </a:pPr>
            <a:r>
              <a:rPr lang="en-US" dirty="0" smtClean="0">
                <a:ea typeface="ＭＳ Ｐゴシック" pitchFamily="34" charset="-128"/>
              </a:rPr>
              <a:t>Sheets Failed – You can find more about these sheets on the Requires Manual Entry Tab (in the center section) – you can correct these sheets and re-scan or you can manually enter the results if you have them readily available</a:t>
            </a:r>
          </a:p>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pitchFamily="34" charset="-128"/>
              </a:rPr>
              <a:t>On the “review recommended” tab, you can see the items for review and make corrections. On this screen you can see that on sheet 3, it appear that the student tried to bubble in answer choice A, so you can go ahead and select A as the answer and it will over-ride the blank response that was indicated by the initial scan (once you confirm review)</a:t>
            </a:r>
          </a:p>
          <a:p>
            <a:pPr eaLnBrk="1" hangingPunct="1">
              <a:spcBef>
                <a:spcPct val="0"/>
              </a:spcBef>
            </a:pPr>
            <a:r>
              <a:rPr lang="en-US" dirty="0" smtClean="0">
                <a:ea typeface="ＭＳ Ｐゴシック" pitchFamily="34" charset="-128"/>
              </a:rPr>
              <a:t>Sheet 5 appears to have two items that will need further investigation (one with 2 answers and one blank, you can check with the student and confirm or have it corrected on the answer sheet and re-scan)</a:t>
            </a:r>
          </a:p>
          <a:p>
            <a:pPr eaLnBrk="1" hangingPunct="1">
              <a:spcBef>
                <a:spcPct val="0"/>
              </a:spcBef>
            </a:pPr>
            <a:r>
              <a:rPr lang="en-US" dirty="0" smtClean="0">
                <a:ea typeface="ＭＳ Ｐゴシック" pitchFamily="34" charset="-128"/>
              </a:rPr>
              <a:t>And on sheet 7 there is an item that appears to have 2 answer choices selected, but reviewing the original you can see that A was erased and B was the answer selected. So as with the earlier sheet, you can select the correct answer so that it is loaded in with the other results.</a:t>
            </a:r>
          </a:p>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pitchFamily="34" charset="-128"/>
              </a:rPr>
              <a:t>Once you Confirm Review, you will go back to the main ScanIt page and you can see the final results in the gray box below the green SCAN button. In this shot you can see that I still had 2 sheets that failed. These will need to be rescanned, or the results can be manually entered into Schoolnet (the results for these tests will be </a:t>
            </a:r>
            <a:r>
              <a:rPr lang="en-US" dirty="0" err="1" smtClean="0">
                <a:ea typeface="ＭＳ Ｐゴシック" pitchFamily="34" charset="-128"/>
              </a:rPr>
              <a:t>laoded</a:t>
            </a:r>
            <a:r>
              <a:rPr lang="en-US" dirty="0" smtClean="0">
                <a:ea typeface="ＭＳ Ｐゴシック" pitchFamily="34" charset="-128"/>
              </a:rPr>
              <a:t> as “no response” into Schoolnet until you re-scan or enter the responses).</a:t>
            </a:r>
          </a:p>
          <a:p>
            <a:pPr eaLnBrk="1" hangingPunct="1">
              <a:spcBef>
                <a:spcPct val="0"/>
              </a:spcBef>
            </a:pPr>
            <a:r>
              <a:rPr lang="en-US" dirty="0" smtClean="0">
                <a:ea typeface="ＭＳ Ｐゴシック" pitchFamily="34" charset="-128"/>
              </a:rPr>
              <a:t>(Maybe get a new screen shot that does not have errors? Maybe)</a:t>
            </a:r>
          </a:p>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baseline="0" dirty="0" smtClean="0">
                <a:solidFill>
                  <a:schemeClr val="tx1"/>
                </a:solidFill>
                <a:latin typeface="+mn-lt"/>
                <a:ea typeface="+mn-ea"/>
                <a:cs typeface="+mn-cs"/>
              </a:rPr>
              <a:t>*These models will only work with a USB emulated serial port. Please reference the document “Configuring the USB Emulated Serial Port for NCS Pearson Scanners” on the Pearson </a:t>
            </a:r>
            <a:r>
              <a:rPr lang="en-US" sz="1200" i="1" kern="1200" baseline="0" dirty="0" err="1" smtClean="0">
                <a:solidFill>
                  <a:schemeClr val="tx1"/>
                </a:solidFill>
                <a:latin typeface="+mn-lt"/>
                <a:ea typeface="+mn-ea"/>
                <a:cs typeface="+mn-cs"/>
              </a:rPr>
              <a:t>Powersource</a:t>
            </a:r>
            <a:r>
              <a:rPr lang="en-US" sz="1200" i="1" kern="1200" baseline="0" dirty="0" smtClean="0">
                <a:solidFill>
                  <a:schemeClr val="tx1"/>
                </a:solidFill>
                <a:latin typeface="+mn-lt"/>
                <a:ea typeface="+mn-ea"/>
                <a:cs typeface="+mn-cs"/>
              </a:rPr>
              <a:t> site for directions. </a:t>
            </a:r>
          </a:p>
          <a:p>
            <a:r>
              <a:rPr lang="en-US" sz="1200" i="1" kern="1200" baseline="0" dirty="0" smtClean="0">
                <a:solidFill>
                  <a:schemeClr val="tx1"/>
                </a:solidFill>
                <a:latin typeface="+mn-lt"/>
                <a:ea typeface="+mn-ea"/>
                <a:cs typeface="+mn-cs"/>
              </a:rPr>
              <a:t>**These scanners only have a serial port. To connect these scanners to a computer that does not have a serial port, please use the USB-serial converter </a:t>
            </a:r>
            <a:r>
              <a:rPr lang="en-US" sz="1200" i="1" kern="1200" baseline="0" dirty="0" err="1" smtClean="0">
                <a:solidFill>
                  <a:schemeClr val="tx1"/>
                </a:solidFill>
                <a:latin typeface="+mn-lt"/>
                <a:ea typeface="+mn-ea"/>
                <a:cs typeface="+mn-cs"/>
              </a:rPr>
              <a:t>Keyspan</a:t>
            </a:r>
            <a:r>
              <a:rPr lang="en-US" sz="1200" i="1" kern="1200" baseline="0" dirty="0" smtClean="0">
                <a:solidFill>
                  <a:schemeClr val="tx1"/>
                </a:solidFill>
                <a:latin typeface="+mn-lt"/>
                <a:ea typeface="+mn-ea"/>
                <a:cs typeface="+mn-cs"/>
              </a:rPr>
              <a:t> Adapter (part number is USA-19HS). This is the </a:t>
            </a:r>
            <a:r>
              <a:rPr lang="en-US" sz="1200" b="1" i="1" kern="1200" baseline="0" dirty="0" smtClean="0">
                <a:solidFill>
                  <a:schemeClr val="tx1"/>
                </a:solidFill>
                <a:latin typeface="+mn-lt"/>
                <a:ea typeface="+mn-ea"/>
                <a:cs typeface="+mn-cs"/>
              </a:rPr>
              <a:t>only converter that has been tested and approved for use with these scanner models. </a:t>
            </a:r>
          </a:p>
          <a:p>
            <a:r>
              <a:rPr lang="en-US" sz="1200" i="1" kern="1200" baseline="0" dirty="0" smtClean="0">
                <a:solidFill>
                  <a:schemeClr val="tx1"/>
                </a:solidFill>
                <a:latin typeface="+mn-lt"/>
                <a:ea typeface="+mn-ea"/>
                <a:cs typeface="+mn-cs"/>
              </a:rPr>
              <a:t>***To use this model with ScanIt as an OMR scanner, port name “</a:t>
            </a:r>
            <a:r>
              <a:rPr lang="en-US" sz="1200" i="1" kern="1200" baseline="0" dirty="0" err="1" smtClean="0">
                <a:solidFill>
                  <a:schemeClr val="tx1"/>
                </a:solidFill>
                <a:latin typeface="+mn-lt"/>
                <a:ea typeface="+mn-ea"/>
                <a:cs typeface="+mn-cs"/>
              </a:rPr>
              <a:t>L_port_twain</a:t>
            </a:r>
            <a:r>
              <a:rPr lang="en-US" sz="1200" i="1" kern="1200" baseline="0" dirty="0" smtClean="0">
                <a:solidFill>
                  <a:schemeClr val="tx1"/>
                </a:solidFill>
                <a:latin typeface="+mn-lt"/>
                <a:ea typeface="+mn-ea"/>
                <a:cs typeface="+mn-cs"/>
              </a:rPr>
              <a:t>” must be selected within </a:t>
            </a:r>
            <a:r>
              <a:rPr lang="en-US" sz="1200" i="1" kern="1200" baseline="0" dirty="0" err="1" smtClean="0">
                <a:solidFill>
                  <a:schemeClr val="tx1"/>
                </a:solidFill>
                <a:latin typeface="+mn-lt"/>
                <a:ea typeface="+mn-ea"/>
                <a:cs typeface="+mn-cs"/>
              </a:rPr>
              <a:t>ScanIt’s</a:t>
            </a:r>
            <a:r>
              <a:rPr lang="en-US" sz="1200" i="1" kern="1200" baseline="0" dirty="0" smtClean="0">
                <a:solidFill>
                  <a:schemeClr val="tx1"/>
                </a:solidFill>
                <a:latin typeface="+mn-lt"/>
                <a:ea typeface="+mn-ea"/>
                <a:cs typeface="+mn-cs"/>
              </a:rPr>
              <a:t> Scanner Configuration. </a:t>
            </a:r>
          </a:p>
          <a:p>
            <a:r>
              <a:rPr lang="en-US" sz="1200" i="1" kern="1200" baseline="0" dirty="0" smtClean="0">
                <a:solidFill>
                  <a:schemeClr val="tx1"/>
                </a:solidFill>
                <a:latin typeface="+mn-lt"/>
                <a:ea typeface="+mn-ea"/>
                <a:cs typeface="+mn-cs"/>
              </a:rPr>
              <a:t>**** Need to install the Pearson Runtime Module from the Schoolnet Support Downloads Site in order for OMR forms to be recognized in ScanIt. </a:t>
            </a:r>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baseline="0" dirty="0" smtClean="0">
                <a:solidFill>
                  <a:schemeClr val="tx1"/>
                </a:solidFill>
                <a:latin typeface="+mn-lt"/>
                <a:ea typeface="+mn-ea"/>
                <a:cs typeface="+mn-cs"/>
              </a:rPr>
              <a:t>*When using these forms, the Test ID will be bubbled into the field labeled “Assignment ID”. **The Schoolnet application only supports up to 200 items on a test. </a:t>
            </a:r>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94DDC2-DC7D-4B96-9A04-4581A5DE300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ea typeface="ＭＳ Ｐゴシック" pitchFamily="34" charset="-128"/>
              </a:rPr>
              <a:t>These are the technical requirements based on what has been formally tested and is known to work. Please note that 64 bit is not supported (it might work, but it has not been tested and it is not supported). Please test your device and scanner to ensure that ScanIt will work for you. At</a:t>
            </a:r>
            <a:r>
              <a:rPr lang="en-US" baseline="0" dirty="0" smtClean="0">
                <a:ea typeface="ＭＳ Ｐゴシック" pitchFamily="34" charset="-128"/>
              </a:rPr>
              <a:t> this time there is no download for a </a:t>
            </a:r>
            <a:r>
              <a:rPr lang="en-US" dirty="0" smtClean="0">
                <a:ea typeface="ＭＳ Ｐゴシック" pitchFamily="34" charset="-128"/>
              </a:rPr>
              <a:t>for a Mac operating system.</a:t>
            </a:r>
          </a:p>
          <a:p>
            <a:pPr eaLnBrk="1" hangingPunct="1">
              <a:spcBef>
                <a:spcPct val="0"/>
              </a:spcBef>
            </a:pPr>
            <a:r>
              <a:rPr lang="en-US" dirty="0" smtClean="0">
                <a:ea typeface="ＭＳ Ｐゴシック" pitchFamily="34" charset="-128"/>
              </a:rPr>
              <a:t>19465 – is the form that worked for an LEA so far (it is not on the supported list, but we have the form definition loaded so that it will work)</a:t>
            </a:r>
          </a:p>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You will find this same information in the NC Scan It Guide on the website at </a:t>
            </a:r>
            <a:r>
              <a:rPr lang="en-US" dirty="0" smtClean="0">
                <a:ea typeface="ＭＳ Ｐゴシック" pitchFamily="34" charset="-128"/>
                <a:hlinkClick r:id="rId3"/>
              </a:rPr>
              <a:t>http://www.ncpublicschools.org/docs/homebase/training/materials/schoolnet/classroom-benchmark/20131017-nc-scanit-guide.pdf</a:t>
            </a: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79">
              <a:spcBef>
                <a:spcPct val="0"/>
              </a:spcBef>
            </a:pPr>
            <a:r>
              <a:rPr lang="en-US" dirty="0" smtClean="0">
                <a:ea typeface="ＭＳ Ｐゴシック" pitchFamily="34" charset="-128"/>
              </a:rPr>
              <a:t>You will find this same information in the NC Scan It Guide on the website at </a:t>
            </a:r>
            <a:r>
              <a:rPr lang="en-US" dirty="0" smtClean="0">
                <a:ea typeface="ＭＳ Ｐゴシック" pitchFamily="34" charset="-128"/>
                <a:hlinkClick r:id="rId3"/>
              </a:rPr>
              <a:t>http://www.ncpublicschools.org/docs/homebase/training/materials/schoolnet/classroom-benchmark/20131017-nc-scanit-guide.pdf</a:t>
            </a:r>
            <a:endParaRPr lang="en-US" dirty="0" smtClean="0">
              <a:ea typeface="ＭＳ Ｐゴシック" pitchFamily="34" charset="-128"/>
            </a:endParaRPr>
          </a:p>
          <a:p>
            <a:pPr defTabSz="912879">
              <a:spcBef>
                <a:spcPct val="0"/>
              </a:spcBef>
            </a:pPr>
            <a:r>
              <a:rPr lang="en-US" dirty="0" smtClean="0">
                <a:ea typeface="ＭＳ Ｐゴシック" pitchFamily="34" charset="-128"/>
              </a:rPr>
              <a:t>ScanIt will work with any TWAIN compliant scanner, but please test your scanner with ScanIt to ensure that it works and that you are able to scan.</a:t>
            </a:r>
          </a:p>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79">
              <a:spcBef>
                <a:spcPct val="0"/>
              </a:spcBef>
            </a:pPr>
            <a:r>
              <a:rPr lang="en-US" dirty="0" smtClean="0">
                <a:ea typeface="ＭＳ Ｐゴシック" pitchFamily="34" charset="-128"/>
              </a:rPr>
              <a:t>Very Important – If you are using an </a:t>
            </a:r>
            <a:r>
              <a:rPr lang="en-US" dirty="0" err="1" smtClean="0">
                <a:ea typeface="ＭＳ Ｐゴシック" pitchFamily="34" charset="-128"/>
              </a:rPr>
              <a:t>OpScan</a:t>
            </a:r>
            <a:r>
              <a:rPr lang="en-US" dirty="0" smtClean="0">
                <a:ea typeface="ＭＳ Ｐゴシック" pitchFamily="34" charset="-128"/>
              </a:rPr>
              <a:t> scanner with forms, you have to use the correct forms that are also compatible with ScanIt. Please reference the tech specs to get the exact forms that are needed for using the scanner. </a:t>
            </a:r>
          </a:p>
          <a:p>
            <a:pPr defTabSz="912879">
              <a:spcBef>
                <a:spcPct val="0"/>
              </a:spcBef>
            </a:pPr>
            <a:r>
              <a:rPr lang="en-US" dirty="0" smtClean="0">
                <a:ea typeface="ＭＳ Ｐゴシック" pitchFamily="34" charset="-128"/>
              </a:rPr>
              <a:t>The common ScanIt Errors document is very helpful and should be referenced if you run into problems using ScanIt. </a:t>
            </a:r>
          </a:p>
          <a:p>
            <a:pPr defTabSz="912879">
              <a:spcBef>
                <a:spcPct val="0"/>
              </a:spcBef>
            </a:pPr>
            <a:endParaRPr lang="en-US" dirty="0" smtClean="0">
              <a:ea typeface="ＭＳ Ｐゴシック" pitchFamily="34" charset="-128"/>
            </a:endParaRPr>
          </a:p>
          <a:p>
            <a:pPr defTabSz="912879">
              <a:spcBef>
                <a:spcPct val="0"/>
              </a:spcBef>
            </a:pPr>
            <a:r>
              <a:rPr lang="en-US" dirty="0" smtClean="0">
                <a:ea typeface="ＭＳ Ｐゴシック" pitchFamily="34" charset="-128"/>
              </a:rPr>
              <a:t>If you are going to buy a scanner, buy a plain paper scanner that is TWAIN compliant (cheaper to buy and cheaper to support). </a:t>
            </a:r>
          </a:p>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ScanIt is available for download from your my Schoolnet homepage (the home screen that you come to when you click on Schoolnet). The yellow icon has a download for windows option. After download, the same icon is used to launch ScanIt. </a:t>
            </a:r>
          </a:p>
          <a:p>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it has not been downloaded you will click Download for Windows to install the program.</a:t>
            </a:r>
            <a:endParaRPr lang="en-US" dirty="0"/>
          </a:p>
        </p:txBody>
      </p:sp>
      <p:sp>
        <p:nvSpPr>
          <p:cNvPr id="4" name="Slide Number Placeholder 3"/>
          <p:cNvSpPr>
            <a:spLocks noGrp="1"/>
          </p:cNvSpPr>
          <p:nvPr>
            <p:ph type="sldNum" sz="quarter" idx="10"/>
          </p:nvPr>
        </p:nvSpPr>
        <p:spPr/>
        <p:txBody>
          <a:bodyPr/>
          <a:lstStyle/>
          <a:p>
            <a:fld id="{7D94DDC2-DC7D-4B96-9A04-4581A5DE300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B6F9F9-96EE-4A46-9870-8C1F40071A35}"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EE265-2DD2-4229-9DE2-BDE8FC64C4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B6F9F9-96EE-4A46-9870-8C1F40071A35}"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EE265-2DD2-4229-9DE2-BDE8FC64C4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B6F9F9-96EE-4A46-9870-8C1F40071A35}"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EE265-2DD2-4229-9DE2-BDE8FC64C4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descr="CMS Logo 485U ®.eps"/>
          <p:cNvPicPr>
            <a:picLocks noChangeAspect="1"/>
          </p:cNvPicPr>
          <p:nvPr userDrawn="1"/>
        </p:nvPicPr>
        <p:blipFill>
          <a:blip r:embed="rId2" cstate="print"/>
          <a:srcRect/>
          <a:stretch>
            <a:fillRect/>
          </a:stretch>
        </p:blipFill>
        <p:spPr bwMode="auto">
          <a:xfrm>
            <a:off x="3697288" y="128588"/>
            <a:ext cx="1749425" cy="746125"/>
          </a:xfrm>
          <a:prstGeom prst="rect">
            <a:avLst/>
          </a:prstGeom>
          <a:noFill/>
          <a:ln w="9525">
            <a:noFill/>
            <a:miter lim="800000"/>
            <a:headEnd/>
            <a:tailEnd/>
          </a:ln>
        </p:spPr>
      </p:pic>
      <p:pic>
        <p:nvPicPr>
          <p:cNvPr id="3" name="Picture 3" descr="Every Child_Tag_CMS.png"/>
          <p:cNvPicPr>
            <a:picLocks noChangeAspect="1"/>
          </p:cNvPicPr>
          <p:nvPr userDrawn="1"/>
        </p:nvPicPr>
        <p:blipFill>
          <a:blip r:embed="rId3" cstate="print"/>
          <a:srcRect/>
          <a:stretch>
            <a:fillRect/>
          </a:stretch>
        </p:blipFill>
        <p:spPr bwMode="auto">
          <a:xfrm>
            <a:off x="2825750" y="950913"/>
            <a:ext cx="3492500" cy="311150"/>
          </a:xfrm>
          <a:prstGeom prst="rect">
            <a:avLst/>
          </a:prstGeom>
          <a:noFill/>
          <a:ln w="9525">
            <a:noFill/>
            <a:miter lim="800000"/>
            <a:headEnd/>
            <a:tailEnd/>
          </a:ln>
        </p:spPr>
      </p:pic>
      <p:cxnSp>
        <p:nvCxnSpPr>
          <p:cNvPr id="4" name="Straight Connector 3"/>
          <p:cNvCxnSpPr/>
          <p:nvPr userDrawn="1"/>
        </p:nvCxnSpPr>
        <p:spPr>
          <a:xfrm>
            <a:off x="0" y="5797550"/>
            <a:ext cx="914400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0" y="6792913"/>
            <a:ext cx="914400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6" name="Group 6"/>
          <p:cNvGrpSpPr>
            <a:grpSpLocks/>
          </p:cNvGrpSpPr>
          <p:nvPr userDrawn="1"/>
        </p:nvGrpSpPr>
        <p:grpSpPr bwMode="auto">
          <a:xfrm>
            <a:off x="0" y="5849938"/>
            <a:ext cx="9144000" cy="881062"/>
            <a:chOff x="482601" y="1330784"/>
            <a:chExt cx="8605528" cy="814858"/>
          </a:xfrm>
        </p:grpSpPr>
        <p:pic>
          <p:nvPicPr>
            <p:cNvPr id="7" name="Picture 7" descr="1b.jpg"/>
            <p:cNvPicPr>
              <a:picLocks noChangeAspect="1"/>
            </p:cNvPicPr>
            <p:nvPr userDrawn="1"/>
          </p:nvPicPr>
          <p:blipFill>
            <a:blip r:embed="rId4" cstate="print"/>
            <a:srcRect/>
            <a:stretch>
              <a:fillRect/>
            </a:stretch>
          </p:blipFill>
          <p:spPr bwMode="auto">
            <a:xfrm>
              <a:off x="482601" y="1337890"/>
              <a:ext cx="743516" cy="807750"/>
            </a:xfrm>
            <a:prstGeom prst="rect">
              <a:avLst/>
            </a:prstGeom>
            <a:noFill/>
            <a:ln w="9525">
              <a:noFill/>
              <a:miter lim="800000"/>
              <a:headEnd/>
              <a:tailEnd/>
            </a:ln>
          </p:spPr>
        </p:pic>
        <p:pic>
          <p:nvPicPr>
            <p:cNvPr id="8" name="Picture 8" descr="3b.jpg"/>
            <p:cNvPicPr>
              <a:picLocks noChangeAspect="1"/>
            </p:cNvPicPr>
            <p:nvPr userDrawn="1"/>
          </p:nvPicPr>
          <p:blipFill>
            <a:blip r:embed="rId5" cstate="print"/>
            <a:srcRect/>
            <a:stretch>
              <a:fillRect/>
            </a:stretch>
          </p:blipFill>
          <p:spPr bwMode="auto">
            <a:xfrm>
              <a:off x="2536463" y="1341307"/>
              <a:ext cx="558075" cy="804333"/>
            </a:xfrm>
            <a:prstGeom prst="rect">
              <a:avLst/>
            </a:prstGeom>
            <a:noFill/>
            <a:ln w="9525">
              <a:noFill/>
              <a:miter lim="800000"/>
              <a:headEnd/>
              <a:tailEnd/>
            </a:ln>
          </p:spPr>
        </p:pic>
        <p:pic>
          <p:nvPicPr>
            <p:cNvPr id="9" name="Picture 9" descr="4b.jpg"/>
            <p:cNvPicPr>
              <a:picLocks noChangeAspect="1"/>
            </p:cNvPicPr>
            <p:nvPr userDrawn="1"/>
          </p:nvPicPr>
          <p:blipFill>
            <a:blip r:embed="rId6" cstate="print"/>
            <a:srcRect/>
            <a:stretch>
              <a:fillRect/>
            </a:stretch>
          </p:blipFill>
          <p:spPr bwMode="auto">
            <a:xfrm>
              <a:off x="4540153" y="1341307"/>
              <a:ext cx="622997" cy="804333"/>
            </a:xfrm>
            <a:prstGeom prst="rect">
              <a:avLst/>
            </a:prstGeom>
            <a:noFill/>
            <a:ln w="9525">
              <a:noFill/>
              <a:miter lim="800000"/>
              <a:headEnd/>
              <a:tailEnd/>
            </a:ln>
          </p:spPr>
        </p:pic>
        <p:pic>
          <p:nvPicPr>
            <p:cNvPr id="10" name="Picture 10" descr="2b.jpg"/>
            <p:cNvPicPr>
              <a:picLocks noChangeAspect="1"/>
            </p:cNvPicPr>
            <p:nvPr userDrawn="1"/>
          </p:nvPicPr>
          <p:blipFill>
            <a:blip r:embed="rId7" cstate="print"/>
            <a:srcRect/>
            <a:stretch>
              <a:fillRect/>
            </a:stretch>
          </p:blipFill>
          <p:spPr bwMode="auto">
            <a:xfrm flipH="1">
              <a:off x="8428650" y="1341308"/>
              <a:ext cx="659479" cy="804334"/>
            </a:xfrm>
            <a:prstGeom prst="rect">
              <a:avLst/>
            </a:prstGeom>
            <a:noFill/>
            <a:ln w="9525">
              <a:noFill/>
              <a:miter lim="800000"/>
              <a:headEnd/>
              <a:tailEnd/>
            </a:ln>
          </p:spPr>
        </p:pic>
        <p:pic>
          <p:nvPicPr>
            <p:cNvPr id="11" name="Picture 11" descr="Berryhill_005.jpg"/>
            <p:cNvPicPr>
              <a:picLocks noChangeAspect="1"/>
            </p:cNvPicPr>
            <p:nvPr userDrawn="1"/>
          </p:nvPicPr>
          <p:blipFill>
            <a:blip r:embed="rId8" cstate="print"/>
            <a:srcRect/>
            <a:stretch>
              <a:fillRect/>
            </a:stretch>
          </p:blipFill>
          <p:spPr bwMode="auto">
            <a:xfrm>
              <a:off x="6470076" y="1330784"/>
              <a:ext cx="466052" cy="814856"/>
            </a:xfrm>
            <a:prstGeom prst="rect">
              <a:avLst/>
            </a:prstGeom>
            <a:noFill/>
            <a:ln w="9525">
              <a:noFill/>
              <a:miter lim="800000"/>
              <a:headEnd/>
              <a:tailEnd/>
            </a:ln>
          </p:spPr>
        </p:pic>
        <p:pic>
          <p:nvPicPr>
            <p:cNvPr id="12" name="Picture 12" descr="Oaklawn Language Academy_16.jpg"/>
            <p:cNvPicPr>
              <a:picLocks noChangeAspect="1"/>
            </p:cNvPicPr>
            <p:nvPr userDrawn="1"/>
          </p:nvPicPr>
          <p:blipFill>
            <a:blip r:embed="rId9" cstate="print"/>
            <a:srcRect/>
            <a:stretch>
              <a:fillRect/>
            </a:stretch>
          </p:blipFill>
          <p:spPr bwMode="auto">
            <a:xfrm>
              <a:off x="6990664" y="1330784"/>
              <a:ext cx="1395473" cy="814856"/>
            </a:xfrm>
            <a:prstGeom prst="rect">
              <a:avLst/>
            </a:prstGeom>
            <a:noFill/>
            <a:ln w="9525">
              <a:noFill/>
              <a:miter lim="800000"/>
              <a:headEnd/>
              <a:tailEnd/>
            </a:ln>
          </p:spPr>
        </p:pic>
        <p:pic>
          <p:nvPicPr>
            <p:cNvPr id="13" name="Picture 13" descr="Pre-K Druid Hills_12.jpg"/>
            <p:cNvPicPr>
              <a:picLocks noChangeAspect="1"/>
            </p:cNvPicPr>
            <p:nvPr userDrawn="1"/>
          </p:nvPicPr>
          <p:blipFill>
            <a:blip r:embed="rId10" cstate="print"/>
            <a:srcRect/>
            <a:stretch>
              <a:fillRect/>
            </a:stretch>
          </p:blipFill>
          <p:spPr bwMode="auto">
            <a:xfrm>
              <a:off x="3139739" y="1341307"/>
              <a:ext cx="1351354" cy="804333"/>
            </a:xfrm>
            <a:prstGeom prst="rect">
              <a:avLst/>
            </a:prstGeom>
            <a:noFill/>
            <a:ln w="9525">
              <a:noFill/>
              <a:miter lim="800000"/>
              <a:headEnd/>
              <a:tailEnd/>
            </a:ln>
          </p:spPr>
        </p:pic>
        <p:pic>
          <p:nvPicPr>
            <p:cNvPr id="14" name="Picture 14" descr="1.jpg"/>
            <p:cNvPicPr>
              <a:picLocks noChangeAspect="1"/>
            </p:cNvPicPr>
            <p:nvPr userDrawn="1"/>
          </p:nvPicPr>
          <p:blipFill>
            <a:blip r:embed="rId11" cstate="print"/>
            <a:srcRect/>
            <a:stretch>
              <a:fillRect/>
            </a:stretch>
          </p:blipFill>
          <p:spPr bwMode="auto">
            <a:xfrm>
              <a:off x="5205485" y="1332841"/>
              <a:ext cx="1222256" cy="812800"/>
            </a:xfrm>
            <a:prstGeom prst="rect">
              <a:avLst/>
            </a:prstGeom>
            <a:noFill/>
            <a:ln w="9525">
              <a:noFill/>
              <a:miter lim="800000"/>
              <a:headEnd/>
              <a:tailEnd/>
            </a:ln>
          </p:spPr>
        </p:pic>
        <p:pic>
          <p:nvPicPr>
            <p:cNvPr id="15" name="Picture 15" descr="2.jpg"/>
            <p:cNvPicPr>
              <a:picLocks noChangeAspect="1"/>
            </p:cNvPicPr>
            <p:nvPr userDrawn="1"/>
          </p:nvPicPr>
          <p:blipFill>
            <a:blip r:embed="rId12" cstate="print"/>
            <a:srcRect/>
            <a:stretch>
              <a:fillRect/>
            </a:stretch>
          </p:blipFill>
          <p:spPr bwMode="auto">
            <a:xfrm>
              <a:off x="1279313" y="1341307"/>
              <a:ext cx="1209523" cy="804333"/>
            </a:xfrm>
            <a:prstGeom prst="rect">
              <a:avLst/>
            </a:prstGeom>
            <a:noFill/>
            <a:ln w="9525">
              <a:noFill/>
              <a:miter lim="800000"/>
              <a:headEnd/>
              <a:tailEnd/>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MS Slideshow">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157163" y="6202363"/>
            <a:ext cx="4584700" cy="565150"/>
            <a:chOff x="157864" y="6342448"/>
            <a:chExt cx="3451003" cy="425822"/>
          </a:xfrm>
        </p:grpSpPr>
        <p:pic>
          <p:nvPicPr>
            <p:cNvPr id="3" name="Picture 3" descr="CMS Logo 485U ®.eps"/>
            <p:cNvPicPr>
              <a:picLocks noChangeAspect="1"/>
            </p:cNvPicPr>
            <p:nvPr userDrawn="1"/>
          </p:nvPicPr>
          <p:blipFill>
            <a:blip r:embed="rId2" cstate="print"/>
            <a:srcRect/>
            <a:stretch>
              <a:fillRect/>
            </a:stretch>
          </p:blipFill>
          <p:spPr bwMode="auto">
            <a:xfrm>
              <a:off x="157864" y="6342448"/>
              <a:ext cx="998163" cy="425822"/>
            </a:xfrm>
            <a:prstGeom prst="rect">
              <a:avLst/>
            </a:prstGeom>
            <a:noFill/>
            <a:ln w="9525">
              <a:noFill/>
              <a:miter lim="800000"/>
              <a:headEnd/>
              <a:tailEnd/>
            </a:ln>
          </p:spPr>
        </p:pic>
        <p:pic>
          <p:nvPicPr>
            <p:cNvPr id="4" name="Picture 4" descr="Every Child_Tag_CMS.png"/>
            <p:cNvPicPr>
              <a:picLocks noChangeAspect="1"/>
            </p:cNvPicPr>
            <p:nvPr userDrawn="1"/>
          </p:nvPicPr>
          <p:blipFill>
            <a:blip r:embed="rId3" cstate="print"/>
            <a:srcRect/>
            <a:stretch>
              <a:fillRect/>
            </a:stretch>
          </p:blipFill>
          <p:spPr bwMode="auto">
            <a:xfrm>
              <a:off x="1308198" y="6494795"/>
              <a:ext cx="2300669" cy="204895"/>
            </a:xfrm>
            <a:prstGeom prst="rect">
              <a:avLst/>
            </a:prstGeom>
            <a:noFill/>
            <a:ln w="9525">
              <a:noFill/>
              <a:miter lim="800000"/>
              <a:headEnd/>
              <a:tailEnd/>
            </a:ln>
          </p:spPr>
        </p:pic>
      </p:grpSp>
      <p:cxnSp>
        <p:nvCxnSpPr>
          <p:cNvPr id="5" name="Straight Connector 4"/>
          <p:cNvCxnSpPr/>
          <p:nvPr userDrawn="1"/>
        </p:nvCxnSpPr>
        <p:spPr>
          <a:xfrm>
            <a:off x="0" y="6119813"/>
            <a:ext cx="9144000"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1"/>
          <p:cNvSpPr>
            <a:spLocks noGrp="1"/>
          </p:cNvSpPr>
          <p:nvPr>
            <p:ph type="sldNum" sz="quarter" idx="10"/>
          </p:nvPr>
        </p:nvSpPr>
        <p:spPr>
          <a:xfrm>
            <a:off x="6691313" y="6321425"/>
            <a:ext cx="2133600" cy="365125"/>
          </a:xfrm>
        </p:spPr>
        <p:txBody>
          <a:bodyPr/>
          <a:lstStyle>
            <a:lvl1pPr algn="r">
              <a:defRPr sz="1200">
                <a:solidFill>
                  <a:schemeClr val="tx1">
                    <a:tint val="75000"/>
                  </a:schemeClr>
                </a:solidFill>
              </a:defRPr>
            </a:lvl1pPr>
          </a:lstStyle>
          <a:p>
            <a:pPr>
              <a:defRPr/>
            </a:pPr>
            <a:fld id="{56E8F986-83E5-4564-9C3B-0EAA7A826986}" type="slidenum">
              <a:rPr lang="en-US"/>
              <a:pPr>
                <a:defRPr/>
              </a:pPr>
              <a:t>‹#›</a:t>
            </a:fld>
            <a:r>
              <a:rPr lang="en-US"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B6F9F9-96EE-4A46-9870-8C1F40071A35}"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EE265-2DD2-4229-9DE2-BDE8FC64C4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B6F9F9-96EE-4A46-9870-8C1F40071A35}" type="datetimeFigureOut">
              <a:rPr lang="en-US" smtClean="0"/>
              <a:pPr/>
              <a:t>9/26/2014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EE265-2DD2-4229-9DE2-BDE8FC64C4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B6F9F9-96EE-4A46-9870-8C1F40071A35}"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EE265-2DD2-4229-9DE2-BDE8FC64C4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B6F9F9-96EE-4A46-9870-8C1F40071A35}" type="datetimeFigureOut">
              <a:rPr lang="en-US" smtClean="0"/>
              <a:pPr/>
              <a:t>9/26/2014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EE265-2DD2-4229-9DE2-BDE8FC64C4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B6F9F9-96EE-4A46-9870-8C1F40071A35}" type="datetimeFigureOut">
              <a:rPr lang="en-US" smtClean="0"/>
              <a:pPr/>
              <a:t>9/26/2014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EE265-2DD2-4229-9DE2-BDE8FC64C4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6F9F9-96EE-4A46-9870-8C1F40071A35}" type="datetimeFigureOut">
              <a:rPr lang="en-US" smtClean="0"/>
              <a:pPr/>
              <a:t>9/26/2014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EE265-2DD2-4229-9DE2-BDE8FC64C4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B6F9F9-96EE-4A46-9870-8C1F40071A35}"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EE265-2DD2-4229-9DE2-BDE8FC64C4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B6F9F9-96EE-4A46-9870-8C1F40071A35}" type="datetimeFigureOut">
              <a:rPr lang="en-US" smtClean="0"/>
              <a:pPr/>
              <a:t>9/26/2014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EE265-2DD2-4229-9DE2-BDE8FC64C4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B6F9F9-96EE-4A46-9870-8C1F40071A35}" type="datetimeFigureOut">
              <a:rPr lang="en-US" smtClean="0"/>
              <a:pPr/>
              <a:t>9/26/2014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EE265-2DD2-4229-9DE2-BDE8FC64C4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ncpublicschools.org/docs/homebase/training/materials/schoolnet/classroom-benchmark/20131017-nc-scanit-guide.pdf"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powersource.pearsonschoolsystems.com/d/68725"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upport.schoolnet.com/releas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owersource.pearsonschoolsystems.com/article/68537"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powersource.pearsonschoolsystems.com/article/68725"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powersource.pearsonschoolsystems.com/article/68972?from=search"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9954" y="1828800"/>
            <a:ext cx="7682046" cy="1754326"/>
          </a:xfrm>
          <a:prstGeom prst="rect">
            <a:avLst/>
          </a:prstGeom>
        </p:spPr>
        <p:txBody>
          <a:bodyPr wrap="square">
            <a:spAutoFit/>
          </a:bodyPr>
          <a:lstStyle/>
          <a:p>
            <a:pPr lvl="0" algn="ctr">
              <a:spcBef>
                <a:spcPct val="0"/>
              </a:spcBef>
              <a:defRPr/>
            </a:pPr>
            <a:r>
              <a:rPr lang="en-US" sz="5400" dirty="0" smtClean="0">
                <a:solidFill>
                  <a:srgbClr val="FF0000"/>
                </a:solidFill>
                <a:latin typeface="Arial" pitchFamily="34" charset="0"/>
                <a:ea typeface="ＭＳ Ｐゴシック" pitchFamily="34" charset="-128"/>
                <a:cs typeface="Arial" pitchFamily="34" charset="0"/>
              </a:rPr>
              <a:t>SCHOOLNET SCANIT TRAINING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Downloading ScanIt (continued)</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10</a:t>
            </a:fld>
            <a:r>
              <a:rPr lang="en-US"/>
              <a:t>  </a:t>
            </a:r>
            <a:endParaRPr lang="en-US" dirty="0"/>
          </a:p>
        </p:txBody>
      </p:sp>
      <p:sp>
        <p:nvSpPr>
          <p:cNvPr id="6" name="Content Placeholder 2"/>
          <p:cNvSpPr txBox="1">
            <a:spLocks/>
          </p:cNvSpPr>
          <p:nvPr/>
        </p:nvSpPr>
        <p:spPr>
          <a:xfrm>
            <a:off x="641350" y="1371600"/>
            <a:ext cx="8126413"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Once the download is</a:t>
            </a:r>
            <a:r>
              <a:rPr kumimoji="0" lang="en-US" sz="3200" b="0" i="0" u="none" strike="noStrike" kern="1200" cap="none" spc="0" normalizeH="0" noProof="0" dirty="0" smtClean="0">
                <a:ln>
                  <a:noFill/>
                </a:ln>
                <a:solidFill>
                  <a:schemeClr val="tx1"/>
                </a:solidFill>
                <a:effectLst/>
                <a:uLnTx/>
                <a:uFillTx/>
                <a:latin typeface="Arial" pitchFamily="34" charset="0"/>
                <a:ea typeface="ＭＳ Ｐゴシック" pitchFamily="34" charset="-128"/>
                <a:cs typeface="Arial" pitchFamily="34" charset="0"/>
              </a:rPr>
              <a:t> </a:t>
            </a:r>
            <a:r>
              <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complete, you will have a ScanIt icon on your desktop (red school house)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DO NOT </a:t>
            </a:r>
            <a:r>
              <a:rPr kumimoji="0" lang="en-US" sz="2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use the ScanIt icon from your desktop as a shortcut to launch ScanIt.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You should always launch ScanIt by logging into Home Base, clicking on Schoolnet, and then click “Launch the Application” from the ScanIt icon on your home page</a:t>
            </a:r>
          </a:p>
        </p:txBody>
      </p:sp>
      <p:pic>
        <p:nvPicPr>
          <p:cNvPr id="8" name="Picture 2"/>
          <p:cNvPicPr>
            <a:picLocks noChangeAspect="1" noChangeArrowheads="1"/>
          </p:cNvPicPr>
          <p:nvPr/>
        </p:nvPicPr>
        <p:blipFill>
          <a:blip r:embed="rId3" cstate="print"/>
          <a:srcRect l="15193" t="2" r="14070" b="10201"/>
          <a:stretch>
            <a:fillRect/>
          </a:stretch>
        </p:blipFill>
        <p:spPr bwMode="auto">
          <a:xfrm>
            <a:off x="3733800" y="2362200"/>
            <a:ext cx="685799" cy="7050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Download Tests</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11</a:t>
            </a:fld>
            <a:r>
              <a:rPr lang="en-US"/>
              <a:t>  </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3406775" y="1066800"/>
            <a:ext cx="4289425" cy="5029200"/>
          </a:xfrm>
          <a:prstGeom prst="rect">
            <a:avLst/>
          </a:prstGeom>
          <a:noFill/>
          <a:ln w="9525">
            <a:noFill/>
            <a:miter lim="800000"/>
            <a:headEnd/>
            <a:tailEnd/>
          </a:ln>
        </p:spPr>
      </p:pic>
      <p:sp>
        <p:nvSpPr>
          <p:cNvPr id="7" name="TextBox 3"/>
          <p:cNvSpPr txBox="1">
            <a:spLocks noChangeArrowheads="1"/>
          </p:cNvSpPr>
          <p:nvPr/>
        </p:nvSpPr>
        <p:spPr bwMode="auto">
          <a:xfrm>
            <a:off x="836613" y="1885950"/>
            <a:ext cx="2560637" cy="3048000"/>
          </a:xfrm>
          <a:prstGeom prst="rect">
            <a:avLst/>
          </a:prstGeom>
          <a:noFill/>
          <a:ln w="9525">
            <a:noFill/>
            <a:miter lim="800000"/>
            <a:headEnd/>
            <a:tailEnd/>
          </a:ln>
        </p:spPr>
        <p:txBody>
          <a:bodyPr>
            <a:spAutoFit/>
          </a:bodyPr>
          <a:lstStyle/>
          <a:p>
            <a:r>
              <a:rPr lang="en-US" sz="2400" dirty="0">
                <a:solidFill>
                  <a:srgbClr val="776F65"/>
                </a:solidFill>
                <a:cs typeface="Arial" pitchFamily="34" charset="0"/>
              </a:rPr>
              <a:t>On the Test Detail screen, you can Download the Test (in PDF or Word). You can then print the test as needed. </a:t>
            </a:r>
          </a:p>
        </p:txBody>
      </p:sp>
      <p:cxnSp>
        <p:nvCxnSpPr>
          <p:cNvPr id="9" name="Straight Arrow Connector 8"/>
          <p:cNvCxnSpPr/>
          <p:nvPr/>
        </p:nvCxnSpPr>
        <p:spPr>
          <a:xfrm>
            <a:off x="3048000" y="3276600"/>
            <a:ext cx="1371600" cy="9906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Printed Test</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12</a:t>
            </a:fld>
            <a:r>
              <a:rPr lang="en-US"/>
              <a:t>  </a:t>
            </a:r>
            <a:endParaRPr lang="en-US" dirty="0"/>
          </a:p>
        </p:txBody>
      </p:sp>
      <p:grpSp>
        <p:nvGrpSpPr>
          <p:cNvPr id="6" name="Group 5"/>
          <p:cNvGrpSpPr>
            <a:grpSpLocks noChangeAspect="1"/>
          </p:cNvGrpSpPr>
          <p:nvPr/>
        </p:nvGrpSpPr>
        <p:grpSpPr bwMode="auto">
          <a:xfrm>
            <a:off x="641350" y="990600"/>
            <a:ext cx="8099425" cy="5219700"/>
            <a:chOff x="641348" y="1309744"/>
            <a:chExt cx="6936659" cy="4469909"/>
          </a:xfrm>
        </p:grpSpPr>
        <p:pic>
          <p:nvPicPr>
            <p:cNvPr id="7" name="Picture 3"/>
            <p:cNvPicPr>
              <a:picLocks noChangeAspect="1" noChangeArrowheads="1"/>
            </p:cNvPicPr>
            <p:nvPr/>
          </p:nvPicPr>
          <p:blipFill>
            <a:blip r:embed="rId3" cstate="print"/>
            <a:srcRect/>
            <a:stretch>
              <a:fillRect/>
            </a:stretch>
          </p:blipFill>
          <p:spPr bwMode="auto">
            <a:xfrm>
              <a:off x="641348" y="1309744"/>
              <a:ext cx="3520359" cy="4469909"/>
            </a:xfrm>
            <a:prstGeom prst="rect">
              <a:avLst/>
            </a:prstGeom>
            <a:noFill/>
            <a:ln w="9525">
              <a:solidFill>
                <a:srgbClr val="776F65"/>
              </a:solid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4161707" y="1312606"/>
              <a:ext cx="3416300" cy="4449445"/>
            </a:xfrm>
            <a:prstGeom prst="rect">
              <a:avLst/>
            </a:prstGeom>
            <a:noFill/>
            <a:ln w="9525">
              <a:solidFill>
                <a:srgbClr val="776F65"/>
              </a:solid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Generate Answer Sheets</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13</a:t>
            </a:fld>
            <a:r>
              <a:rPr lang="en-US"/>
              <a:t>  </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3940175" y="1066800"/>
            <a:ext cx="4289425" cy="5029200"/>
          </a:xfrm>
          <a:prstGeom prst="rect">
            <a:avLst/>
          </a:prstGeom>
          <a:noFill/>
          <a:ln w="9525">
            <a:noFill/>
            <a:miter lim="800000"/>
            <a:headEnd/>
            <a:tailEnd/>
          </a:ln>
        </p:spPr>
      </p:pic>
      <p:sp>
        <p:nvSpPr>
          <p:cNvPr id="7" name="TextBox 4"/>
          <p:cNvSpPr txBox="1">
            <a:spLocks noChangeArrowheads="1"/>
          </p:cNvSpPr>
          <p:nvPr/>
        </p:nvSpPr>
        <p:spPr bwMode="auto">
          <a:xfrm>
            <a:off x="1371600" y="1752600"/>
            <a:ext cx="1985963" cy="1938337"/>
          </a:xfrm>
          <a:prstGeom prst="rect">
            <a:avLst/>
          </a:prstGeom>
          <a:noFill/>
          <a:ln w="9525">
            <a:noFill/>
            <a:miter lim="800000"/>
            <a:headEnd/>
            <a:tailEnd/>
          </a:ln>
        </p:spPr>
        <p:txBody>
          <a:bodyPr>
            <a:spAutoFit/>
          </a:bodyPr>
          <a:lstStyle/>
          <a:p>
            <a:r>
              <a:rPr lang="en-US" sz="2400" dirty="0">
                <a:solidFill>
                  <a:srgbClr val="776F65"/>
                </a:solidFill>
                <a:cs typeface="Arial" pitchFamily="34" charset="0"/>
              </a:rPr>
              <a:t>From the Test Detail screen, click on Answer Sheets. </a:t>
            </a:r>
          </a:p>
        </p:txBody>
      </p:sp>
      <p:cxnSp>
        <p:nvCxnSpPr>
          <p:cNvPr id="9" name="Straight Arrow Connector 8"/>
          <p:cNvCxnSpPr/>
          <p:nvPr/>
        </p:nvCxnSpPr>
        <p:spPr>
          <a:xfrm>
            <a:off x="2438400" y="3505200"/>
            <a:ext cx="25146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Generating Answer Sheets</a:t>
            </a:r>
            <a:endParaRPr lang="en-US" sz="4400" b="1" dirty="0">
              <a:solidFill>
                <a:schemeClr val="bg1"/>
              </a:solidFill>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14</a:t>
            </a:fld>
            <a:r>
              <a:rPr lang="en-US"/>
              <a:t>  </a:t>
            </a:r>
            <a:endParaRPr lang="en-US" dirty="0"/>
          </a:p>
        </p:txBody>
      </p:sp>
      <p:sp>
        <p:nvSpPr>
          <p:cNvPr id="6" name="TextBox 4"/>
          <p:cNvSpPr txBox="1">
            <a:spLocks noChangeArrowheads="1"/>
          </p:cNvSpPr>
          <p:nvPr/>
        </p:nvSpPr>
        <p:spPr bwMode="auto">
          <a:xfrm>
            <a:off x="146050" y="2281238"/>
            <a:ext cx="1858963" cy="3416300"/>
          </a:xfrm>
          <a:prstGeom prst="rect">
            <a:avLst/>
          </a:prstGeom>
          <a:noFill/>
          <a:ln w="28575">
            <a:solidFill>
              <a:srgbClr val="776F65"/>
            </a:solidFill>
            <a:miter lim="800000"/>
            <a:headEnd/>
            <a:tailEnd/>
          </a:ln>
        </p:spPr>
        <p:txBody>
          <a:bodyPr>
            <a:spAutoFit/>
          </a:bodyPr>
          <a:lstStyle/>
          <a:p>
            <a:r>
              <a:rPr lang="en-US" b="1" dirty="0">
                <a:solidFill>
                  <a:srgbClr val="776F65"/>
                </a:solidFill>
                <a:cs typeface="Arial" pitchFamily="34" charset="0"/>
              </a:rPr>
              <a:t>Choose the section (s) and then click “Generate Answer Sheets.” You will get a message box letting you know your file is being created. </a:t>
            </a:r>
          </a:p>
        </p:txBody>
      </p:sp>
      <p:pic>
        <p:nvPicPr>
          <p:cNvPr id="7" name="Picture 3"/>
          <p:cNvPicPr>
            <a:picLocks noChangeAspect="1"/>
          </p:cNvPicPr>
          <p:nvPr/>
        </p:nvPicPr>
        <p:blipFill>
          <a:blip r:embed="rId3" cstate="print"/>
          <a:srcRect t="5617" b="4301"/>
          <a:stretch>
            <a:fillRect/>
          </a:stretch>
        </p:blipFill>
        <p:spPr bwMode="auto">
          <a:xfrm>
            <a:off x="2099448" y="1066800"/>
            <a:ext cx="6892152" cy="4965700"/>
          </a:xfrm>
          <a:prstGeom prst="rect">
            <a:avLst/>
          </a:prstGeom>
          <a:noFill/>
          <a:ln w="9525">
            <a:noFill/>
            <a:miter lim="800000"/>
            <a:headEnd/>
            <a:tailEnd/>
          </a:ln>
        </p:spPr>
      </p:pic>
      <p:sp>
        <p:nvSpPr>
          <p:cNvPr id="8" name="Oval 7"/>
          <p:cNvSpPr/>
          <p:nvPr/>
        </p:nvSpPr>
        <p:spPr>
          <a:xfrm>
            <a:off x="7086600" y="32766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Generating Answer Sheets</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15</a:t>
            </a:fld>
            <a:r>
              <a:rPr lang="en-US"/>
              <a:t>  </a:t>
            </a:r>
            <a:endParaRPr lang="en-US" dirty="0"/>
          </a:p>
        </p:txBody>
      </p:sp>
      <p:pic>
        <p:nvPicPr>
          <p:cNvPr id="6" name="Picture 3"/>
          <p:cNvPicPr>
            <a:picLocks noChangeAspect="1"/>
          </p:cNvPicPr>
          <p:nvPr/>
        </p:nvPicPr>
        <p:blipFill>
          <a:blip r:embed="rId3" cstate="print"/>
          <a:srcRect t="6023" b="6326"/>
          <a:stretch>
            <a:fillRect/>
          </a:stretch>
        </p:blipFill>
        <p:spPr bwMode="auto">
          <a:xfrm>
            <a:off x="1600200" y="990600"/>
            <a:ext cx="7315200" cy="5129212"/>
          </a:xfrm>
          <a:prstGeom prst="rect">
            <a:avLst/>
          </a:prstGeom>
          <a:noFill/>
          <a:ln w="9525">
            <a:noFill/>
            <a:miter lim="800000"/>
            <a:headEnd/>
            <a:tailEnd/>
          </a:ln>
        </p:spPr>
      </p:pic>
      <p:sp>
        <p:nvSpPr>
          <p:cNvPr id="7" name="TextBox 4"/>
          <p:cNvSpPr txBox="1">
            <a:spLocks noChangeArrowheads="1"/>
          </p:cNvSpPr>
          <p:nvPr/>
        </p:nvSpPr>
        <p:spPr bwMode="auto">
          <a:xfrm>
            <a:off x="146050" y="2281238"/>
            <a:ext cx="1971675" cy="2246312"/>
          </a:xfrm>
          <a:prstGeom prst="rect">
            <a:avLst/>
          </a:prstGeom>
          <a:noFill/>
          <a:ln w="28575">
            <a:solidFill>
              <a:srgbClr val="776F65"/>
            </a:solidFill>
            <a:miter lim="800000"/>
            <a:headEnd/>
            <a:tailEnd/>
          </a:ln>
        </p:spPr>
        <p:txBody>
          <a:bodyPr>
            <a:spAutoFit/>
          </a:bodyPr>
          <a:lstStyle/>
          <a:p>
            <a:r>
              <a:rPr lang="en-US" sz="2000" b="1" dirty="0">
                <a:solidFill>
                  <a:srgbClr val="776F65"/>
                </a:solidFill>
                <a:cs typeface="Arial" pitchFamily="34" charset="0"/>
              </a:rPr>
              <a:t>When your file is created, you will get a notification in the upper right hand corner. </a:t>
            </a:r>
          </a:p>
        </p:txBody>
      </p:sp>
      <p:sp>
        <p:nvSpPr>
          <p:cNvPr id="13" name="Oval 12"/>
          <p:cNvSpPr/>
          <p:nvPr/>
        </p:nvSpPr>
        <p:spPr>
          <a:xfrm>
            <a:off x="5181600" y="838200"/>
            <a:ext cx="1981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Download and Print Answer Sheets</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16</a:t>
            </a:fld>
            <a:r>
              <a:rPr lang="en-US"/>
              <a:t>  </a:t>
            </a:r>
            <a:endParaRPr lang="en-US" dirty="0"/>
          </a:p>
        </p:txBody>
      </p:sp>
      <p:pic>
        <p:nvPicPr>
          <p:cNvPr id="6" name="Picture 3"/>
          <p:cNvPicPr>
            <a:picLocks noChangeAspect="1"/>
          </p:cNvPicPr>
          <p:nvPr/>
        </p:nvPicPr>
        <p:blipFill>
          <a:blip r:embed="rId3" cstate="print"/>
          <a:srcRect l="11456" t="6226" r="11295" b="20293"/>
          <a:stretch>
            <a:fillRect/>
          </a:stretch>
        </p:blipFill>
        <p:spPr bwMode="auto">
          <a:xfrm>
            <a:off x="2806700" y="1066800"/>
            <a:ext cx="5651500" cy="4300537"/>
          </a:xfrm>
          <a:prstGeom prst="rect">
            <a:avLst/>
          </a:prstGeom>
          <a:noFill/>
          <a:ln w="9525">
            <a:noFill/>
            <a:miter lim="800000"/>
            <a:headEnd/>
            <a:tailEnd/>
          </a:ln>
        </p:spPr>
      </p:pic>
      <p:sp>
        <p:nvSpPr>
          <p:cNvPr id="7" name="TextBox 5"/>
          <p:cNvSpPr txBox="1">
            <a:spLocks noChangeArrowheads="1"/>
          </p:cNvSpPr>
          <p:nvPr/>
        </p:nvSpPr>
        <p:spPr bwMode="auto">
          <a:xfrm>
            <a:off x="146050" y="2281238"/>
            <a:ext cx="1858963" cy="3416300"/>
          </a:xfrm>
          <a:prstGeom prst="rect">
            <a:avLst/>
          </a:prstGeom>
          <a:noFill/>
          <a:ln w="28575">
            <a:solidFill>
              <a:srgbClr val="776F65"/>
            </a:solidFill>
            <a:miter lim="800000"/>
            <a:headEnd/>
            <a:tailEnd/>
          </a:ln>
        </p:spPr>
        <p:txBody>
          <a:bodyPr>
            <a:spAutoFit/>
          </a:bodyPr>
          <a:lstStyle/>
          <a:p>
            <a:r>
              <a:rPr lang="en-US" b="1" dirty="0">
                <a:solidFill>
                  <a:srgbClr val="776F65"/>
                </a:solidFill>
                <a:cs typeface="Arial" pitchFamily="34" charset="0"/>
              </a:rPr>
              <a:t>Click on the notification and you will see the message “Your answer sheet is ready for download.” Now you can download and print your answer sheets.</a:t>
            </a:r>
          </a:p>
        </p:txBody>
      </p:sp>
      <p:sp>
        <p:nvSpPr>
          <p:cNvPr id="9" name="Oval 8"/>
          <p:cNvSpPr/>
          <p:nvPr/>
        </p:nvSpPr>
        <p:spPr>
          <a:xfrm>
            <a:off x="5410200" y="990600"/>
            <a:ext cx="2209800" cy="1447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Plain Paper Printing</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17</a:t>
            </a:fld>
            <a:r>
              <a:rPr lang="en-US"/>
              <a:t>  </a:t>
            </a:r>
            <a:endParaRPr lang="en-US" dirty="0"/>
          </a:p>
        </p:txBody>
      </p:sp>
      <p:sp>
        <p:nvSpPr>
          <p:cNvPr id="6" name="Content Placeholder 2"/>
          <p:cNvSpPr txBox="1">
            <a:spLocks/>
          </p:cNvSpPr>
          <p:nvPr/>
        </p:nvSpPr>
        <p:spPr>
          <a:xfrm>
            <a:off x="641350" y="1600200"/>
            <a:ext cx="8126413" cy="4525963"/>
          </a:xfrm>
          <a:prstGeom prst="rect">
            <a:avLst/>
          </a:prstGeom>
        </p:spPr>
        <p:txBody>
          <a:bodyPr/>
          <a:lstStyle/>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3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Most printers that can accurately print a Schoolnet answer sheet as rendered in the generated PDF are supported. Printers must render the page faithfully without a noticeable variation in contrast within a page, as is typical when a page is printed from a printer low on ink/toner. Legibility of the bar code in the upper right of the answer sheet is critical for successful scanning to ScanIt; low-quality inkjet printers or thicker papers may diminish the quality of the printed barcode.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Plain Paper Printer Settings</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18</a:t>
            </a:fld>
            <a:r>
              <a:rPr lang="en-US"/>
              <a:t>  </a:t>
            </a:r>
            <a:endParaRPr lang="en-US" dirty="0"/>
          </a:p>
        </p:txBody>
      </p:sp>
      <p:pic>
        <p:nvPicPr>
          <p:cNvPr id="6" name="Picture 9"/>
          <p:cNvPicPr>
            <a:picLocks noChangeAspect="1" noChangeArrowheads="1"/>
          </p:cNvPicPr>
          <p:nvPr/>
        </p:nvPicPr>
        <p:blipFill>
          <a:blip r:embed="rId3" cstate="print"/>
          <a:srcRect/>
          <a:stretch>
            <a:fillRect/>
          </a:stretch>
        </p:blipFill>
        <p:spPr bwMode="auto">
          <a:xfrm>
            <a:off x="4572000" y="990600"/>
            <a:ext cx="4150556" cy="4386263"/>
          </a:xfrm>
          <a:prstGeom prst="rect">
            <a:avLst/>
          </a:prstGeom>
          <a:noFill/>
          <a:ln w="9525">
            <a:noFill/>
            <a:miter lim="800000"/>
            <a:headEnd/>
            <a:tailEnd/>
          </a:ln>
        </p:spPr>
      </p:pic>
      <p:sp>
        <p:nvSpPr>
          <p:cNvPr id="7" name="Content Placeholder 2"/>
          <p:cNvSpPr txBox="1">
            <a:spLocks/>
          </p:cNvSpPr>
          <p:nvPr/>
        </p:nvSpPr>
        <p:spPr>
          <a:xfrm>
            <a:off x="228600" y="1066800"/>
            <a:ext cx="4276725"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The following printer settings are suggested: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For Size Options, select </a:t>
            </a:r>
            <a:r>
              <a:rPr kumimoji="0" lang="en-US" sz="28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Actual Size</a:t>
            </a:r>
            <a:endParaRPr kumimoji="0" lang="en-US" sz="2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For Orientation, select </a:t>
            </a:r>
            <a:r>
              <a:rPr kumimoji="0" lang="en-US" sz="28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Auto Portrait/Landscape</a:t>
            </a:r>
            <a:r>
              <a:rPr kumimoji="0" lang="en-US" sz="28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sp>
        <p:nvSpPr>
          <p:cNvPr id="9" name="AutoShape 3"/>
          <p:cNvSpPr>
            <a:spLocks noChangeArrowheads="1"/>
          </p:cNvSpPr>
          <p:nvPr/>
        </p:nvSpPr>
        <p:spPr bwMode="auto">
          <a:xfrm>
            <a:off x="4114800" y="3124200"/>
            <a:ext cx="414338" cy="158750"/>
          </a:xfrm>
          <a:prstGeom prst="rightArrow">
            <a:avLst>
              <a:gd name="adj1" fmla="val 50000"/>
              <a:gd name="adj2" fmla="val 65250"/>
            </a:avLst>
          </a:prstGeom>
          <a:solidFill>
            <a:srgbClr val="FF0000"/>
          </a:solidFill>
          <a:ln w="9525">
            <a:solidFill>
              <a:srgbClr val="FF0000"/>
            </a:solidFill>
            <a:miter lim="800000"/>
            <a:headEnd/>
            <a:tailEnd/>
          </a:ln>
        </p:spPr>
        <p:txBody>
          <a:bodyPr/>
          <a:lstStyle/>
          <a:p>
            <a:endParaRPr lang="en-US">
              <a:latin typeface="Calibri" pitchFamily="34" charset="0"/>
            </a:endParaRPr>
          </a:p>
        </p:txBody>
      </p:sp>
      <p:sp>
        <p:nvSpPr>
          <p:cNvPr id="10" name="AutoShape 4"/>
          <p:cNvSpPr>
            <a:spLocks noChangeArrowheads="1"/>
          </p:cNvSpPr>
          <p:nvPr/>
        </p:nvSpPr>
        <p:spPr bwMode="auto">
          <a:xfrm>
            <a:off x="4114800" y="3810000"/>
            <a:ext cx="414338" cy="160337"/>
          </a:xfrm>
          <a:prstGeom prst="rightArrow">
            <a:avLst>
              <a:gd name="adj1" fmla="val 50000"/>
              <a:gd name="adj2" fmla="val 64604"/>
            </a:avLst>
          </a:prstGeom>
          <a:solidFill>
            <a:srgbClr val="FF0000"/>
          </a:solidFill>
          <a:ln w="9525">
            <a:solidFill>
              <a:srgbClr val="FF0000"/>
            </a:solidFill>
            <a:miter lim="800000"/>
            <a:headEnd/>
            <a:tailEnd/>
          </a:ln>
        </p:spPr>
        <p:txBody>
          <a:bodyP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Plain Paper Printer Settings</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19</a:t>
            </a:fld>
            <a:r>
              <a:rPr lang="en-US"/>
              <a:t>  </a:t>
            </a:r>
            <a:endParaRPr lang="en-US" dirty="0"/>
          </a:p>
        </p:txBody>
      </p:sp>
      <p:pic>
        <p:nvPicPr>
          <p:cNvPr id="12" name="Picture 2"/>
          <p:cNvPicPr>
            <a:picLocks noChangeAspect="1" noChangeArrowheads="1"/>
          </p:cNvPicPr>
          <p:nvPr/>
        </p:nvPicPr>
        <p:blipFill>
          <a:blip r:embed="rId3" cstate="print"/>
          <a:srcRect/>
          <a:stretch>
            <a:fillRect/>
          </a:stretch>
        </p:blipFill>
        <p:spPr bwMode="auto">
          <a:xfrm>
            <a:off x="4100513" y="1227138"/>
            <a:ext cx="4919662" cy="4732337"/>
          </a:xfrm>
          <a:prstGeom prst="rect">
            <a:avLst/>
          </a:prstGeom>
          <a:noFill/>
          <a:ln w="9525">
            <a:noFill/>
            <a:miter lim="800000"/>
            <a:headEnd/>
            <a:tailEnd/>
          </a:ln>
        </p:spPr>
      </p:pic>
      <p:sp>
        <p:nvSpPr>
          <p:cNvPr id="13" name="Content Placeholder 2"/>
          <p:cNvSpPr txBox="1">
            <a:spLocks/>
          </p:cNvSpPr>
          <p:nvPr/>
        </p:nvSpPr>
        <p:spPr>
          <a:xfrm>
            <a:off x="-3175" y="1408113"/>
            <a:ext cx="4276725" cy="4525962"/>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Arial" pitchFamily="34" charset="0"/>
                <a:ea typeface="ＭＳ Ｐゴシック" pitchFamily="34" charset="-128"/>
                <a:cs typeface="Arial" pitchFamily="34" charset="0"/>
              </a:rPr>
              <a:t>If you have a different version of Adobe Acrobat Reader, your print options should be: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Arial" pitchFamily="34" charset="0"/>
                <a:ea typeface="ＭＳ Ｐゴシック" pitchFamily="34" charset="-128"/>
                <a:cs typeface="Arial" pitchFamily="34" charset="0"/>
              </a:rPr>
              <a:t>For Page Scaling, select </a:t>
            </a:r>
            <a:r>
              <a:rPr kumimoji="0" lang="en-US" sz="2800" b="1" i="0" u="none" strike="noStrike" kern="1200" cap="none" spc="0" normalizeH="0" baseline="0" noProof="0" smtClean="0">
                <a:ln>
                  <a:noFill/>
                </a:ln>
                <a:solidFill>
                  <a:schemeClr val="tx1"/>
                </a:solidFill>
                <a:effectLst/>
                <a:uLnTx/>
                <a:uFillTx/>
                <a:latin typeface="Arial" pitchFamily="34" charset="0"/>
                <a:ea typeface="ＭＳ Ｐゴシック" pitchFamily="34" charset="-128"/>
                <a:cs typeface="Arial" pitchFamily="34" charset="0"/>
              </a:rPr>
              <a:t>None</a:t>
            </a:r>
            <a:endParaRPr kumimoji="0" lang="en-US" sz="2800" b="0" i="0" u="none" strike="noStrike" kern="1200" cap="none" spc="0" normalizeH="0" baseline="0" noProof="0" smtClean="0">
              <a:ln>
                <a:noFill/>
              </a:ln>
              <a:solidFill>
                <a:schemeClr val="tx1"/>
              </a:solidFill>
              <a:effectLst/>
              <a:uLnTx/>
              <a:uFillTx/>
              <a:latin typeface="Arial" pitchFamily="34" charset="0"/>
              <a:ea typeface="ＭＳ Ｐゴシック" pitchFamily="34" charset="-128"/>
              <a:cs typeface="Arial" pitchFamily="34" charset="0"/>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Arial" pitchFamily="34" charset="0"/>
                <a:ea typeface="ＭＳ Ｐゴシック" pitchFamily="34" charset="-128"/>
                <a:cs typeface="Arial" pitchFamily="34" charset="0"/>
              </a:rPr>
              <a:t>And the check the box for </a:t>
            </a:r>
            <a:r>
              <a:rPr kumimoji="0" lang="en-US" sz="2800" b="1" i="0" u="none" strike="noStrike" kern="1200" cap="none" spc="0" normalizeH="0" baseline="0" noProof="0" smtClean="0">
                <a:ln>
                  <a:noFill/>
                </a:ln>
                <a:solidFill>
                  <a:schemeClr val="tx1"/>
                </a:solidFill>
                <a:effectLst/>
                <a:uLnTx/>
                <a:uFillTx/>
                <a:latin typeface="Arial" pitchFamily="34" charset="0"/>
                <a:ea typeface="ＭＳ Ｐゴシック" pitchFamily="34" charset="-128"/>
                <a:cs typeface="Arial" pitchFamily="34" charset="0"/>
              </a:rPr>
              <a:t>Auto-Rotate and Center</a:t>
            </a:r>
            <a:endParaRPr kumimoji="0" lang="en-US" sz="2800" b="0" i="0" u="none" strike="noStrike" kern="1200" cap="none" spc="0" normalizeH="0" baseline="0" noProof="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lvl="0" algn="ctr">
              <a:spcBef>
                <a:spcPct val="0"/>
              </a:spcBef>
              <a:defRPr/>
            </a:pPr>
            <a:r>
              <a:rPr lang="en-US" sz="4400" dirty="0" smtClean="0">
                <a:latin typeface="Arial" pitchFamily="34" charset="0"/>
                <a:ea typeface="ＭＳ Ｐゴシック" pitchFamily="34" charset="-128"/>
                <a:cs typeface="Arial" pitchFamily="34" charset="0"/>
              </a:rPr>
              <a:t>Agenda</a:t>
            </a: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2</a:t>
            </a:fld>
            <a:r>
              <a:rPr lang="en-US"/>
              <a:t>  </a:t>
            </a:r>
            <a:endParaRPr lang="en-US" dirty="0"/>
          </a:p>
        </p:txBody>
      </p:sp>
      <p:sp>
        <p:nvSpPr>
          <p:cNvPr id="9" name="Content Placeholder 2"/>
          <p:cNvSpPr txBox="1">
            <a:spLocks/>
          </p:cNvSpPr>
          <p:nvPr/>
        </p:nvSpPr>
        <p:spPr>
          <a:xfrm>
            <a:off x="641350" y="1600200"/>
            <a:ext cx="8126413"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What is ScanIt?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What are the technical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How do I download and launch?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Printing Tests and Answer Sheets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Review of the process for using ScanIt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Sample Printed Answer Sheets</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20</a:t>
            </a:fld>
            <a:r>
              <a:rPr lang="en-US"/>
              <a:t>  </a:t>
            </a:r>
            <a:endParaRPr lang="en-US" dirty="0"/>
          </a:p>
        </p:txBody>
      </p:sp>
      <p:grpSp>
        <p:nvGrpSpPr>
          <p:cNvPr id="6" name="Group 3"/>
          <p:cNvGrpSpPr>
            <a:grpSpLocks noChangeAspect="1"/>
          </p:cNvGrpSpPr>
          <p:nvPr/>
        </p:nvGrpSpPr>
        <p:grpSpPr bwMode="auto">
          <a:xfrm>
            <a:off x="639763" y="990601"/>
            <a:ext cx="8051800" cy="5105400"/>
            <a:chOff x="1096327" y="772476"/>
            <a:chExt cx="6436995" cy="4158616"/>
          </a:xfrm>
        </p:grpSpPr>
        <p:pic>
          <p:nvPicPr>
            <p:cNvPr id="7" name="Picture 2"/>
            <p:cNvPicPr>
              <a:picLocks noChangeAspect="1" noChangeArrowheads="1"/>
            </p:cNvPicPr>
            <p:nvPr/>
          </p:nvPicPr>
          <p:blipFill>
            <a:blip r:embed="rId3" cstate="print"/>
            <a:srcRect/>
            <a:stretch>
              <a:fillRect/>
            </a:stretch>
          </p:blipFill>
          <p:spPr bwMode="auto">
            <a:xfrm>
              <a:off x="1096327" y="772476"/>
              <a:ext cx="3215640" cy="4158615"/>
            </a:xfrm>
            <a:prstGeom prst="rect">
              <a:avLst/>
            </a:prstGeom>
            <a:noFill/>
            <a:ln w="9525">
              <a:solidFill>
                <a:schemeClr val="tx1"/>
              </a:solid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4311967" y="772477"/>
              <a:ext cx="3221355" cy="4158615"/>
            </a:xfrm>
            <a:prstGeom prst="rect">
              <a:avLst/>
            </a:prstGeom>
            <a:noFill/>
            <a:ln w="9525">
              <a:solidFill>
                <a:schemeClr val="tx1"/>
              </a:solid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Ready to Scan</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21</a:t>
            </a:fld>
            <a:r>
              <a:rPr lang="en-US"/>
              <a:t>  </a:t>
            </a:r>
            <a:endParaRPr lang="en-US" dirty="0"/>
          </a:p>
        </p:txBody>
      </p:sp>
      <p:pic>
        <p:nvPicPr>
          <p:cNvPr id="6" name="Picture 2"/>
          <p:cNvPicPr>
            <a:picLocks noChangeAspect="1" noChangeArrowheads="1"/>
          </p:cNvPicPr>
          <p:nvPr/>
        </p:nvPicPr>
        <p:blipFill>
          <a:blip r:embed="rId3" cstate="print"/>
          <a:srcRect t="7895" r="12575" b="19382"/>
          <a:stretch>
            <a:fillRect/>
          </a:stretch>
        </p:blipFill>
        <p:spPr bwMode="auto">
          <a:xfrm>
            <a:off x="2216150" y="952500"/>
            <a:ext cx="6927850" cy="4610100"/>
          </a:xfrm>
          <a:prstGeom prst="rect">
            <a:avLst/>
          </a:prstGeom>
          <a:noFill/>
          <a:ln w="9525">
            <a:noFill/>
            <a:miter lim="800000"/>
            <a:headEnd/>
            <a:tailEnd/>
          </a:ln>
        </p:spPr>
      </p:pic>
      <p:sp>
        <p:nvSpPr>
          <p:cNvPr id="7" name="TextBox 5"/>
          <p:cNvSpPr txBox="1">
            <a:spLocks noChangeArrowheads="1"/>
          </p:cNvSpPr>
          <p:nvPr/>
        </p:nvSpPr>
        <p:spPr bwMode="auto">
          <a:xfrm>
            <a:off x="762000" y="3657600"/>
            <a:ext cx="1857375" cy="1200150"/>
          </a:xfrm>
          <a:prstGeom prst="rect">
            <a:avLst/>
          </a:prstGeom>
          <a:noFill/>
          <a:ln w="28575">
            <a:solidFill>
              <a:srgbClr val="776F65"/>
            </a:solidFill>
            <a:miter lim="800000"/>
            <a:headEnd/>
            <a:tailEnd/>
          </a:ln>
        </p:spPr>
        <p:txBody>
          <a:bodyPr>
            <a:spAutoFit/>
          </a:bodyPr>
          <a:lstStyle/>
          <a:p>
            <a:r>
              <a:rPr lang="en-US" b="1" dirty="0">
                <a:solidFill>
                  <a:srgbClr val="776F65"/>
                </a:solidFill>
                <a:cs typeface="Arial" pitchFamily="34" charset="0"/>
              </a:rPr>
              <a:t>Click “Launch the Application” to open ScanIt. </a:t>
            </a:r>
          </a:p>
        </p:txBody>
      </p:sp>
      <p:sp>
        <p:nvSpPr>
          <p:cNvPr id="9" name="Oval 8"/>
          <p:cNvSpPr>
            <a:spLocks noChangeArrowheads="1"/>
          </p:cNvSpPr>
          <p:nvPr/>
        </p:nvSpPr>
        <p:spPr bwMode="auto">
          <a:xfrm>
            <a:off x="3048000" y="3733800"/>
            <a:ext cx="1790700" cy="227012"/>
          </a:xfrm>
          <a:prstGeom prst="ellipse">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a typeface="ＭＳ Ｐゴシック" pitchFamily="-110"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Using ScanIt</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22</a:t>
            </a:fld>
            <a:r>
              <a:rPr lang="en-US"/>
              <a:t>  </a:t>
            </a:r>
            <a:endParaRPr lang="en-US" dirty="0"/>
          </a:p>
        </p:txBody>
      </p:sp>
      <p:pic>
        <p:nvPicPr>
          <p:cNvPr id="6" name="Picture 3" descr="C:\Users\Donna\AppData\Local\Temp\SNAGHTML501c3cd3.PNG"/>
          <p:cNvPicPr>
            <a:picLocks noChangeAspect="1"/>
          </p:cNvPicPr>
          <p:nvPr/>
        </p:nvPicPr>
        <p:blipFill>
          <a:blip r:embed="rId3" cstate="print"/>
          <a:srcRect l="2226" t="3088" r="21011"/>
          <a:stretch>
            <a:fillRect/>
          </a:stretch>
        </p:blipFill>
        <p:spPr bwMode="auto">
          <a:xfrm>
            <a:off x="2667000" y="1371600"/>
            <a:ext cx="6084887" cy="3886199"/>
          </a:xfrm>
          <a:prstGeom prst="rect">
            <a:avLst/>
          </a:prstGeom>
          <a:noFill/>
          <a:ln w="9525">
            <a:noFill/>
            <a:miter lim="800000"/>
            <a:headEnd/>
            <a:tailEnd/>
          </a:ln>
        </p:spPr>
      </p:pic>
      <p:sp>
        <p:nvSpPr>
          <p:cNvPr id="7" name="Oval 6"/>
          <p:cNvSpPr>
            <a:spLocks noChangeArrowheads="1"/>
          </p:cNvSpPr>
          <p:nvPr/>
        </p:nvSpPr>
        <p:spPr bwMode="auto">
          <a:xfrm>
            <a:off x="2667000" y="3352800"/>
            <a:ext cx="1250950" cy="949325"/>
          </a:xfrm>
          <a:prstGeom prst="ellipse">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a typeface="ＭＳ Ｐゴシック" pitchFamily="-110" charset="-128"/>
            </a:endParaRPr>
          </a:p>
        </p:txBody>
      </p:sp>
      <p:sp>
        <p:nvSpPr>
          <p:cNvPr id="8" name="TextBox 4"/>
          <p:cNvSpPr txBox="1">
            <a:spLocks noChangeArrowheads="1"/>
          </p:cNvSpPr>
          <p:nvPr/>
        </p:nvSpPr>
        <p:spPr bwMode="auto">
          <a:xfrm>
            <a:off x="152400" y="914400"/>
            <a:ext cx="2078038" cy="4953714"/>
          </a:xfrm>
          <a:prstGeom prst="rect">
            <a:avLst/>
          </a:prstGeom>
          <a:noFill/>
          <a:ln w="28575">
            <a:solidFill>
              <a:srgbClr val="776F65"/>
            </a:solidFill>
            <a:miter lim="800000"/>
            <a:headEnd/>
            <a:tailEnd/>
          </a:ln>
        </p:spPr>
        <p:txBody>
          <a:bodyPr wrap="square">
            <a:spAutoFit/>
          </a:bodyPr>
          <a:lstStyle/>
          <a:p>
            <a:r>
              <a:rPr lang="en-US" b="1" dirty="0" smtClean="0">
                <a:solidFill>
                  <a:srgbClr val="776F65"/>
                </a:solidFill>
                <a:cs typeface="Arial" pitchFamily="34" charset="0"/>
              </a:rPr>
              <a:t>At the top right you will click the dropdown and choose the correct form.(plain paper or the form name-</a:t>
            </a:r>
            <a:r>
              <a:rPr lang="en-US" dirty="0" smtClean="0"/>
              <a:t>Form 19465 has been tested )  </a:t>
            </a:r>
            <a:r>
              <a:rPr lang="en-US" b="1" dirty="0" smtClean="0">
                <a:solidFill>
                  <a:srgbClr val="776F65"/>
                </a:solidFill>
                <a:cs typeface="Arial" pitchFamily="34" charset="0"/>
              </a:rPr>
              <a:t> </a:t>
            </a:r>
          </a:p>
          <a:p>
            <a:endParaRPr lang="en-US" b="1" dirty="0" smtClean="0">
              <a:solidFill>
                <a:srgbClr val="776F65"/>
              </a:solidFill>
              <a:cs typeface="Arial" pitchFamily="34" charset="0"/>
            </a:endParaRPr>
          </a:p>
          <a:p>
            <a:r>
              <a:rPr lang="en-US" b="1" dirty="0" smtClean="0">
                <a:solidFill>
                  <a:srgbClr val="776F65"/>
                </a:solidFill>
                <a:cs typeface="Arial" pitchFamily="34" charset="0"/>
              </a:rPr>
              <a:t>Make </a:t>
            </a:r>
            <a:r>
              <a:rPr lang="en-US" b="1" dirty="0">
                <a:solidFill>
                  <a:srgbClr val="776F65"/>
                </a:solidFill>
                <a:cs typeface="Arial" pitchFamily="34" charset="0"/>
              </a:rPr>
              <a:t>sure you are connected to your scanner and your scan sheets are loaded in the scanner and ready, then click on the green SCAN button. </a:t>
            </a:r>
          </a:p>
        </p:txBody>
      </p:sp>
      <p:sp>
        <p:nvSpPr>
          <p:cNvPr id="9" name="Oval 8"/>
          <p:cNvSpPr/>
          <p:nvPr/>
        </p:nvSpPr>
        <p:spPr>
          <a:xfrm>
            <a:off x="7467600" y="1143000"/>
            <a:ext cx="1371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0" name="TextBox 9"/>
          <p:cNvSpPr txBox="1"/>
          <p:nvPr/>
        </p:nvSpPr>
        <p:spPr>
          <a:xfrm>
            <a:off x="7239000" y="990600"/>
            <a:ext cx="301686" cy="369332"/>
          </a:xfrm>
          <a:prstGeom prst="rect">
            <a:avLst/>
          </a:prstGeom>
          <a:noFill/>
        </p:spPr>
        <p:txBody>
          <a:bodyPr wrap="none" rtlCol="0">
            <a:spAutoFit/>
          </a:bodyPr>
          <a:lstStyle/>
          <a:p>
            <a:r>
              <a:rPr lang="en-US" dirty="0" smtClean="0"/>
              <a:t>1</a:t>
            </a:r>
            <a:endParaRPr lang="en-US" dirty="0"/>
          </a:p>
        </p:txBody>
      </p:sp>
      <p:sp>
        <p:nvSpPr>
          <p:cNvPr id="12" name="TextBox 11"/>
          <p:cNvSpPr txBox="1"/>
          <p:nvPr/>
        </p:nvSpPr>
        <p:spPr>
          <a:xfrm>
            <a:off x="3733800" y="3200400"/>
            <a:ext cx="301686" cy="369332"/>
          </a:xfrm>
          <a:prstGeom prst="rect">
            <a:avLst/>
          </a:prstGeom>
          <a:noFill/>
        </p:spPr>
        <p:txBody>
          <a:bodyPr wrap="none" rtlCol="0">
            <a:spAutoFit/>
          </a:bodyPr>
          <a:lstStyle/>
          <a:p>
            <a:r>
              <a:rPr lang="en-US" dirty="0" smtClean="0"/>
              <a:t>2</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Documents are Being Scanned</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23</a:t>
            </a:fld>
            <a:r>
              <a:rPr lang="en-US"/>
              <a:t>  </a:t>
            </a:r>
            <a:endParaRPr lang="en-US" dirty="0"/>
          </a:p>
        </p:txBody>
      </p:sp>
      <p:pic>
        <p:nvPicPr>
          <p:cNvPr id="6" name="Picture 3" descr="C:\Users\Donna\AppData\Local\Temp\SNAGHTML501c9c1a.PNG"/>
          <p:cNvPicPr>
            <a:picLocks noChangeAspect="1"/>
          </p:cNvPicPr>
          <p:nvPr/>
        </p:nvPicPr>
        <p:blipFill>
          <a:blip r:embed="rId3" cstate="print"/>
          <a:srcRect r="21564"/>
          <a:stretch>
            <a:fillRect/>
          </a:stretch>
        </p:blipFill>
        <p:spPr bwMode="auto">
          <a:xfrm>
            <a:off x="1009650" y="1066800"/>
            <a:ext cx="7173913" cy="4868862"/>
          </a:xfrm>
          <a:prstGeom prst="rect">
            <a:avLst/>
          </a:prstGeom>
          <a:noFill/>
          <a:ln w="9525">
            <a:noFill/>
            <a:miter lim="800000"/>
            <a:headEnd/>
            <a:tailEnd/>
          </a:ln>
        </p:spPr>
      </p:pic>
      <p:sp>
        <p:nvSpPr>
          <p:cNvPr id="7" name="Oval 6"/>
          <p:cNvSpPr>
            <a:spLocks noChangeArrowheads="1"/>
          </p:cNvSpPr>
          <p:nvPr/>
        </p:nvSpPr>
        <p:spPr bwMode="auto">
          <a:xfrm>
            <a:off x="1219200" y="3505200"/>
            <a:ext cx="1504950" cy="2349500"/>
          </a:xfrm>
          <a:prstGeom prst="ellipse">
            <a:avLst/>
          </a:prstGeom>
          <a:noFill/>
          <a:ln w="5715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a typeface="ＭＳ Ｐゴシック" pitchFamily="-11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66800" y="2133600"/>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3600" dirty="0" smtClean="0">
                <a:latin typeface="Arial" pitchFamily="34" charset="0"/>
                <a:ea typeface="ＭＳ Ｐゴシック" pitchFamily="34" charset="-128"/>
                <a:cs typeface="Arial" pitchFamily="34" charset="0"/>
              </a:rPr>
              <a:t>Scanning Complete – Errors to Review</a:t>
            </a:r>
            <a:endParaRPr lang="en-US" sz="36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24</a:t>
            </a:fld>
            <a:r>
              <a:rPr lang="en-US"/>
              <a:t>  </a:t>
            </a:r>
            <a:endParaRPr lang="en-US" dirty="0"/>
          </a:p>
        </p:txBody>
      </p:sp>
      <p:pic>
        <p:nvPicPr>
          <p:cNvPr id="6" name="Picture 3" descr="C:\Users\Donna\AppData\Local\Temp\SNAGHTML501cccce.PNG"/>
          <p:cNvPicPr>
            <a:picLocks noChangeAspect="1"/>
          </p:cNvPicPr>
          <p:nvPr/>
        </p:nvPicPr>
        <p:blipFill>
          <a:blip r:embed="rId3" cstate="print"/>
          <a:srcRect l="7320" t="5029" r="15012"/>
          <a:stretch>
            <a:fillRect/>
          </a:stretch>
        </p:blipFill>
        <p:spPr bwMode="auto">
          <a:xfrm>
            <a:off x="1962150" y="1143000"/>
            <a:ext cx="7102475" cy="4624388"/>
          </a:xfrm>
          <a:prstGeom prst="rect">
            <a:avLst/>
          </a:prstGeom>
          <a:noFill/>
          <a:ln w="9525">
            <a:noFill/>
            <a:miter lim="800000"/>
            <a:headEnd/>
            <a:tailEnd/>
          </a:ln>
        </p:spPr>
      </p:pic>
      <p:sp>
        <p:nvSpPr>
          <p:cNvPr id="7" name="TextBox 4"/>
          <p:cNvSpPr txBox="1">
            <a:spLocks noChangeArrowheads="1"/>
          </p:cNvSpPr>
          <p:nvPr/>
        </p:nvSpPr>
        <p:spPr bwMode="auto">
          <a:xfrm>
            <a:off x="0" y="1828800"/>
            <a:ext cx="1946275" cy="2585323"/>
          </a:xfrm>
          <a:prstGeom prst="rect">
            <a:avLst/>
          </a:prstGeom>
          <a:noFill/>
          <a:ln w="28575">
            <a:solidFill>
              <a:srgbClr val="776F65"/>
            </a:solidFill>
            <a:miter lim="800000"/>
            <a:headEnd/>
            <a:tailEnd/>
          </a:ln>
        </p:spPr>
        <p:txBody>
          <a:bodyPr>
            <a:spAutoFit/>
          </a:bodyPr>
          <a:lstStyle/>
          <a:p>
            <a:r>
              <a:rPr lang="en-US" b="1" dirty="0">
                <a:solidFill>
                  <a:srgbClr val="776F65"/>
                </a:solidFill>
                <a:cs typeface="Arial" pitchFamily="34" charset="0"/>
              </a:rPr>
              <a:t>Now review errors (if any) on the two tabs: </a:t>
            </a:r>
            <a:endParaRPr lang="en-US" b="1" dirty="0" smtClean="0">
              <a:solidFill>
                <a:srgbClr val="776F65"/>
              </a:solidFill>
              <a:cs typeface="Arial" pitchFamily="34" charset="0"/>
            </a:endParaRPr>
          </a:p>
          <a:p>
            <a:endParaRPr lang="en-US" b="1" dirty="0">
              <a:solidFill>
                <a:srgbClr val="776F65"/>
              </a:solidFill>
              <a:cs typeface="Arial" pitchFamily="34" charset="0"/>
            </a:endParaRPr>
          </a:p>
          <a:p>
            <a:r>
              <a:rPr lang="en-US" b="1" dirty="0">
                <a:solidFill>
                  <a:srgbClr val="776F65"/>
                </a:solidFill>
                <a:cs typeface="Arial" pitchFamily="34" charset="0"/>
              </a:rPr>
              <a:t>Review Recommended</a:t>
            </a:r>
          </a:p>
          <a:p>
            <a:r>
              <a:rPr lang="en-US" b="1" dirty="0">
                <a:solidFill>
                  <a:srgbClr val="776F65"/>
                </a:solidFill>
                <a:cs typeface="Arial" pitchFamily="34" charset="0"/>
              </a:rPr>
              <a:t>OR</a:t>
            </a:r>
          </a:p>
          <a:p>
            <a:r>
              <a:rPr lang="en-US" b="1" dirty="0">
                <a:solidFill>
                  <a:srgbClr val="776F65"/>
                </a:solidFill>
                <a:cs typeface="Arial" pitchFamily="34" charset="0"/>
              </a:rPr>
              <a:t>Requires Manual Entry</a:t>
            </a:r>
          </a:p>
        </p:txBody>
      </p:sp>
      <p:cxnSp>
        <p:nvCxnSpPr>
          <p:cNvPr id="8" name="Straight Arrow Connector 7"/>
          <p:cNvCxnSpPr>
            <a:cxnSpLocks noChangeShapeType="1"/>
          </p:cNvCxnSpPr>
          <p:nvPr/>
        </p:nvCxnSpPr>
        <p:spPr bwMode="auto">
          <a:xfrm flipV="1">
            <a:off x="1143000" y="1752600"/>
            <a:ext cx="2362200" cy="1219199"/>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cxnSp>
        <p:nvCxnSpPr>
          <p:cNvPr id="12" name="Straight Arrow Connector 11"/>
          <p:cNvCxnSpPr>
            <a:cxnSpLocks noChangeShapeType="1"/>
          </p:cNvCxnSpPr>
          <p:nvPr/>
        </p:nvCxnSpPr>
        <p:spPr bwMode="auto">
          <a:xfrm flipV="1">
            <a:off x="1524000" y="1752600"/>
            <a:ext cx="3200400" cy="2133600"/>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Confirm Review</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25</a:t>
            </a:fld>
            <a:r>
              <a:rPr lang="en-US"/>
              <a:t>  </a:t>
            </a:r>
            <a:endParaRPr lang="en-US" dirty="0"/>
          </a:p>
        </p:txBody>
      </p:sp>
      <p:pic>
        <p:nvPicPr>
          <p:cNvPr id="6" name="Picture 3" descr="C:\Users\Donna\AppData\Local\Temp\SNAGHTML501d3750.PNG"/>
          <p:cNvPicPr>
            <a:picLocks noChangeAspect="1"/>
          </p:cNvPicPr>
          <p:nvPr/>
        </p:nvPicPr>
        <p:blipFill>
          <a:blip r:embed="rId3" cstate="print"/>
          <a:srcRect l="7568" t="5029" r="15260"/>
          <a:stretch>
            <a:fillRect/>
          </a:stretch>
        </p:blipFill>
        <p:spPr bwMode="auto">
          <a:xfrm>
            <a:off x="609600" y="1066800"/>
            <a:ext cx="7527925" cy="4933950"/>
          </a:xfrm>
          <a:prstGeom prst="rect">
            <a:avLst/>
          </a:prstGeom>
          <a:noFill/>
          <a:ln w="9525">
            <a:noFill/>
            <a:miter lim="800000"/>
            <a:headEnd/>
            <a:tailEnd/>
          </a:ln>
        </p:spPr>
      </p:pic>
      <p:sp>
        <p:nvSpPr>
          <p:cNvPr id="7" name="TextBox 6"/>
          <p:cNvSpPr txBox="1"/>
          <p:nvPr/>
        </p:nvSpPr>
        <p:spPr>
          <a:xfrm>
            <a:off x="3581400" y="3657600"/>
            <a:ext cx="2133600" cy="1200329"/>
          </a:xfrm>
          <a:prstGeom prst="rect">
            <a:avLst/>
          </a:prstGeom>
          <a:noFill/>
        </p:spPr>
        <p:txBody>
          <a:bodyPr wrap="square" rtlCol="0">
            <a:spAutoFit/>
          </a:bodyPr>
          <a:lstStyle/>
          <a:p>
            <a:r>
              <a:rPr lang="en-US" dirty="0" smtClean="0"/>
              <a:t>When you have made necessary corrections, click Confirmed Review.</a:t>
            </a:r>
            <a:endParaRPr lang="en-US" dirty="0"/>
          </a:p>
        </p:txBody>
      </p:sp>
      <p:sp>
        <p:nvSpPr>
          <p:cNvPr id="8" name="Left Arrow 7"/>
          <p:cNvSpPr/>
          <p:nvPr/>
        </p:nvSpPr>
        <p:spPr>
          <a:xfrm>
            <a:off x="2362200" y="3886200"/>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Scan Complete</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26</a:t>
            </a:fld>
            <a:r>
              <a:rPr lang="en-US"/>
              <a:t>  </a:t>
            </a:r>
            <a:endParaRPr lang="en-US" dirty="0"/>
          </a:p>
        </p:txBody>
      </p:sp>
      <p:pic>
        <p:nvPicPr>
          <p:cNvPr id="7" name="Picture 3" descr="C:\Users\Donna\AppData\Local\Temp\SNAGHTML501d65b3.PNG"/>
          <p:cNvPicPr>
            <a:picLocks noChangeAspect="1"/>
          </p:cNvPicPr>
          <p:nvPr/>
        </p:nvPicPr>
        <p:blipFill>
          <a:blip r:embed="rId3" cstate="print"/>
          <a:srcRect l="7568" t="5029" r="15012"/>
          <a:stretch>
            <a:fillRect/>
          </a:stretch>
        </p:blipFill>
        <p:spPr bwMode="auto">
          <a:xfrm>
            <a:off x="641350" y="914400"/>
            <a:ext cx="7551738" cy="4932362"/>
          </a:xfrm>
          <a:prstGeom prst="rect">
            <a:avLst/>
          </a:prstGeom>
          <a:solidFill>
            <a:srgbClr val="FF0000"/>
          </a:solidFill>
          <a:ln w="9525">
            <a:noFill/>
            <a:miter lim="800000"/>
            <a:headEnd/>
            <a:tailEnd/>
          </a:ln>
        </p:spPr>
      </p:pic>
      <p:sp>
        <p:nvSpPr>
          <p:cNvPr id="8" name="Left Arrow 7"/>
          <p:cNvSpPr/>
          <p:nvPr/>
        </p:nvSpPr>
        <p:spPr>
          <a:xfrm>
            <a:off x="2362200" y="4419600"/>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Guide for using ScanIt</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27</a:t>
            </a:fld>
            <a:r>
              <a:rPr lang="en-US"/>
              <a:t>  </a:t>
            </a:r>
            <a:endParaRPr lang="en-US" dirty="0"/>
          </a:p>
        </p:txBody>
      </p:sp>
      <p:sp>
        <p:nvSpPr>
          <p:cNvPr id="6" name="Content Placeholder 2"/>
          <p:cNvSpPr txBox="1">
            <a:spLocks/>
          </p:cNvSpPr>
          <p:nvPr/>
        </p:nvSpPr>
        <p:spPr>
          <a:xfrm>
            <a:off x="641350" y="1600200"/>
            <a:ext cx="8126413" cy="4525963"/>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hlinkClick r:id="rId3"/>
              </a:rPr>
              <a:t>http://www.ncpublicschools.org/docs/homebase/training/materials/schoolnet/classroom-benchmark/20131017-nc-scanit-guide.pdf</a:t>
            </a:r>
            <a:endPar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b="1" dirty="0" smtClean="0">
                <a:latin typeface="+mj-lt"/>
                <a:ea typeface="+mj-ea"/>
                <a:cs typeface="+mj-cs"/>
              </a:rPr>
              <a:t>Supported OMR Scanners</a:t>
            </a:r>
            <a:endParaRPr lang="en-US" sz="4400" b="1" dirty="0">
              <a:latin typeface="+mj-lt"/>
              <a:ea typeface="+mj-ea"/>
              <a:cs typeface="+mj-cs"/>
            </a:endParaRPr>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28</a:t>
            </a:fld>
            <a:r>
              <a:rPr lang="en-US"/>
              <a:t>  </a:t>
            </a:r>
            <a:endParaRPr lang="en-US" dirty="0"/>
          </a:p>
        </p:txBody>
      </p:sp>
      <p:sp>
        <p:nvSpPr>
          <p:cNvPr id="6" name="Content Placeholder 2"/>
          <p:cNvSpPr txBox="1">
            <a:spLocks/>
          </p:cNvSpPr>
          <p:nvPr/>
        </p:nvSpPr>
        <p:spPr>
          <a:xfrm>
            <a:off x="641350" y="1600200"/>
            <a:ext cx="8126413" cy="4525963"/>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pic>
        <p:nvPicPr>
          <p:cNvPr id="2052" name="Picture 4"/>
          <p:cNvPicPr>
            <a:picLocks noChangeAspect="1" noChangeArrowheads="1"/>
          </p:cNvPicPr>
          <p:nvPr/>
        </p:nvPicPr>
        <p:blipFill>
          <a:blip r:embed="rId3" cstate="print"/>
          <a:srcRect/>
          <a:stretch>
            <a:fillRect/>
          </a:stretch>
        </p:blipFill>
        <p:spPr bwMode="auto">
          <a:xfrm>
            <a:off x="304799" y="1219201"/>
            <a:ext cx="8620125" cy="38766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b="1" dirty="0" smtClean="0">
                <a:latin typeface="+mj-lt"/>
                <a:ea typeface="+mj-ea"/>
                <a:cs typeface="+mj-cs"/>
              </a:rPr>
              <a:t>Supported OMR Forms </a:t>
            </a:r>
            <a:endParaRPr lang="en-US" sz="4400" b="1" dirty="0">
              <a:latin typeface="+mj-lt"/>
              <a:ea typeface="+mj-ea"/>
              <a:cs typeface="+mj-cs"/>
            </a:endParaRPr>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29</a:t>
            </a:fld>
            <a:r>
              <a:rPr lang="en-US"/>
              <a:t>  </a:t>
            </a:r>
            <a:endParaRPr lang="en-US" dirty="0"/>
          </a:p>
        </p:txBody>
      </p:sp>
      <p:sp>
        <p:nvSpPr>
          <p:cNvPr id="6" name="Content Placeholder 2"/>
          <p:cNvSpPr txBox="1">
            <a:spLocks/>
          </p:cNvSpPr>
          <p:nvPr/>
        </p:nvSpPr>
        <p:spPr>
          <a:xfrm>
            <a:off x="641350" y="1600200"/>
            <a:ext cx="8126413" cy="4525963"/>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0" y="1066799"/>
            <a:ext cx="9353550" cy="51054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What is ScanIt?</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3</a:t>
            </a:fld>
            <a:r>
              <a:rPr lang="en-US"/>
              <a:t>  </a:t>
            </a:r>
            <a:endParaRPr lang="en-US" dirty="0"/>
          </a:p>
        </p:txBody>
      </p:sp>
      <p:sp>
        <p:nvSpPr>
          <p:cNvPr id="6" name="Content Placeholder 2"/>
          <p:cNvSpPr txBox="1">
            <a:spLocks/>
          </p:cNvSpPr>
          <p:nvPr/>
        </p:nvSpPr>
        <p:spPr>
          <a:xfrm>
            <a:off x="457200" y="1295400"/>
            <a:ext cx="8126413" cy="4525963"/>
          </a:xfrm>
          <a:prstGeom prst="rect">
            <a:avLst/>
          </a:prstGeom>
        </p:spPr>
        <p:txBody>
          <a:bodyPr/>
          <a:lstStyle/>
          <a:p>
            <a:pPr marL="342900" marR="0" lvl="0" indent="-342900" algn="l" defTabSz="914400" rtl="0" eaLnBrk="1" fontAlgn="auto" latinLnBrk="0" hangingPunct="1">
              <a:lnSpc>
                <a:spcPct val="100000"/>
              </a:lnSpc>
              <a:spcBef>
                <a:spcPts val="1200"/>
              </a:spcBef>
              <a:spcAft>
                <a:spcPts val="120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ScanIt is software used to connect your scanner to the assessment tools in the Schoolnet component of Home Base</a:t>
            </a:r>
          </a:p>
          <a:p>
            <a:pPr marL="342900" marR="0" lvl="0" indent="-342900" algn="l" defTabSz="914400" rtl="0" eaLnBrk="1" fontAlgn="auto" latinLnBrk="0" hangingPunct="1">
              <a:lnSpc>
                <a:spcPct val="100000"/>
              </a:lnSpc>
              <a:spcBef>
                <a:spcPts val="1200"/>
              </a:spcBef>
              <a:spcAft>
                <a:spcPts val="120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Allows for paper and pencil administration of classroom and benchmark assessments</a:t>
            </a:r>
          </a:p>
          <a:p>
            <a:pPr marL="342900" marR="0" lvl="0" indent="-342900" algn="l" defTabSz="914400" rtl="0" eaLnBrk="1" fontAlgn="auto" latinLnBrk="0" hangingPunct="1">
              <a:lnSpc>
                <a:spcPct val="100000"/>
              </a:lnSpc>
              <a:spcBef>
                <a:spcPts val="1200"/>
              </a:spcBef>
              <a:spcAft>
                <a:spcPts val="120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Allows for scanned results to be included with other assessment data in the data and reporting tools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Technical Requirements</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4</a:t>
            </a:fld>
            <a:r>
              <a:rPr lang="en-US"/>
              <a:t>  </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407988" y="1447800"/>
            <a:ext cx="8096250" cy="3181350"/>
          </a:xfrm>
          <a:prstGeom prst="rect">
            <a:avLst/>
          </a:prstGeom>
          <a:noFill/>
          <a:ln w="9525">
            <a:noFill/>
            <a:miter lim="800000"/>
            <a:headEnd/>
            <a:tailEnd/>
          </a:ln>
        </p:spPr>
      </p:pic>
      <p:sp>
        <p:nvSpPr>
          <p:cNvPr id="7" name="TextBox 3"/>
          <p:cNvSpPr txBox="1">
            <a:spLocks noChangeArrowheads="1"/>
          </p:cNvSpPr>
          <p:nvPr/>
        </p:nvSpPr>
        <p:spPr bwMode="auto">
          <a:xfrm>
            <a:off x="481013" y="4876800"/>
            <a:ext cx="8281987" cy="646331"/>
          </a:xfrm>
          <a:prstGeom prst="rect">
            <a:avLst/>
          </a:prstGeom>
          <a:noFill/>
          <a:ln w="9525">
            <a:noFill/>
            <a:miter lim="800000"/>
            <a:headEnd/>
            <a:tailEnd/>
          </a:ln>
        </p:spPr>
        <p:txBody>
          <a:bodyPr wrap="square">
            <a:spAutoFit/>
          </a:bodyPr>
          <a:lstStyle/>
          <a:p>
            <a:pPr>
              <a:spcBef>
                <a:spcPct val="20000"/>
              </a:spcBef>
            </a:pPr>
            <a:r>
              <a:rPr lang="en-US" dirty="0" smtClean="0">
                <a:latin typeface="Calibri" pitchFamily="34" charset="0"/>
              </a:rPr>
              <a:t>Please note that 64 bit may work but it is not supported and has not been tested.  At this time there is no download for Mac OS. </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Scanner Check List</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5</a:t>
            </a:fld>
            <a:r>
              <a:rPr lang="en-US"/>
              <a:t>  </a:t>
            </a:r>
            <a:endParaRPr lang="en-US" dirty="0"/>
          </a:p>
        </p:txBody>
      </p:sp>
      <p:sp>
        <p:nvSpPr>
          <p:cNvPr id="6" name="Content Placeholder 2"/>
          <p:cNvSpPr txBox="1">
            <a:spLocks/>
          </p:cNvSpPr>
          <p:nvPr/>
        </p:nvSpPr>
        <p:spPr>
          <a:xfrm>
            <a:off x="641350" y="1371600"/>
            <a:ext cx="8126413" cy="45259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Confirm that your hardware, scanner, and OMR (bubble sheet)  forms (if being used) meet Schoolnet specifications: </a:t>
            </a:r>
            <a:r>
              <a:rPr kumimoji="0" lang="en-US" sz="2000" b="0" i="0" u="sng"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hlinkClick r:id="rId3"/>
              </a:rPr>
              <a:t>https://powersource.pearsonschoolsystems.com/d/68725</a:t>
            </a:r>
            <a:endParaRPr kumimoji="0" lang="en-US" sz="2000" b="0" i="0" u="sng"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000" b="0" i="0" u="sng"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If you are using a Schoolnet supported scanner, confirm that you have installed the  Pearson Runtime Support download from the Schoolnet Support downloads site </a:t>
            </a:r>
            <a:r>
              <a:rPr kumimoji="0" lang="en-US" sz="2000" b="0" i="0" u="sng"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hlinkClick r:id="rId4"/>
              </a:rPr>
              <a:t>http://support.schoolnet.com/releases/</a:t>
            </a:r>
            <a:endParaRPr kumimoji="0" lang="en-US" sz="2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800100" marR="0" lvl="2"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The log in credentials for the Schoolnet Support download are: </a:t>
            </a:r>
            <a:br>
              <a:rPr kumimoji="0" lang="en-US" sz="2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br>
            <a:r>
              <a:rPr kumimoji="0" lang="en-US" sz="2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User Name:  support</a:t>
            </a:r>
            <a:br>
              <a:rPr kumimoji="0" lang="en-US" sz="2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br>
            <a:r>
              <a:rPr kumimoji="0" lang="en-US" sz="2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Password:  </a:t>
            </a:r>
            <a:r>
              <a:rPr kumimoji="0" lang="en-US" sz="2000" b="0" i="0" u="none" strike="noStrike" kern="1200" cap="none" spc="0" normalizeH="0" baseline="0" noProof="0" dirty="0" err="1" smtClean="0">
                <a:ln>
                  <a:noFill/>
                </a:ln>
                <a:solidFill>
                  <a:schemeClr val="tx1"/>
                </a:solidFill>
                <a:effectLst/>
                <a:uLnTx/>
                <a:uFillTx/>
                <a:latin typeface="Arial" pitchFamily="34" charset="0"/>
                <a:ea typeface="ＭＳ Ｐゴシック" pitchFamily="34" charset="-128"/>
                <a:cs typeface="Arial" pitchFamily="34" charset="0"/>
              </a:rPr>
              <a:t>iloveschoolnet</a:t>
            </a:r>
            <a:endParaRPr kumimoji="0" lang="en-US" sz="2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Plain Paper Scanners</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6</a:t>
            </a:fld>
            <a:r>
              <a:rPr lang="en-US"/>
              <a:t>  </a:t>
            </a:r>
            <a:endParaRPr lang="en-US" dirty="0"/>
          </a:p>
        </p:txBody>
      </p:sp>
      <p:sp>
        <p:nvSpPr>
          <p:cNvPr id="6" name="Content Placeholder 2"/>
          <p:cNvSpPr txBox="1">
            <a:spLocks/>
          </p:cNvSpPr>
          <p:nvPr/>
        </p:nvSpPr>
        <p:spPr>
          <a:xfrm>
            <a:off x="641350" y="1143000"/>
            <a:ext cx="8126413" cy="49831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For plain-paper scanners, confirm that the TWAIN driver has been installed.  You may also want to consult this documentation for more information on how to prepare for scanning: </a:t>
            </a:r>
            <a:r>
              <a:rPr kumimoji="0" lang="en-US" sz="2000" b="0" i="0" u="sng"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hlinkClick r:id="rId3"/>
              </a:rPr>
              <a:t>https://powersource.pearsonschoolsystems.com/article/68537</a:t>
            </a:r>
            <a:endParaRPr kumimoji="0" lang="en-US" sz="2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sp>
        <p:nvSpPr>
          <p:cNvPr id="7" name="TextBox 6"/>
          <p:cNvSpPr txBox="1"/>
          <p:nvPr/>
        </p:nvSpPr>
        <p:spPr>
          <a:xfrm>
            <a:off x="762000" y="4267200"/>
            <a:ext cx="8001000" cy="1477328"/>
          </a:xfrm>
          <a:prstGeom prst="rect">
            <a:avLst/>
          </a:prstGeom>
          <a:noFill/>
        </p:spPr>
        <p:txBody>
          <a:bodyPr wrap="square" rtlCol="0">
            <a:spAutoFit/>
          </a:bodyPr>
          <a:lstStyle/>
          <a:p>
            <a:pPr lvl="0"/>
            <a:r>
              <a:rPr lang="en-US" dirty="0" smtClean="0"/>
              <a:t>Note: Twain driver is an application programming interface that communicates between  software and digital imaging devices, such as scanners. If you are going to buy a scanner, buy a plain paper scanner that is TWAIN compliant (cheaper to buy and cheaper to support).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52400"/>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Resources</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7</a:t>
            </a:fld>
            <a:r>
              <a:rPr lang="en-US"/>
              <a:t>  </a:t>
            </a:r>
            <a:endParaRPr lang="en-US" dirty="0"/>
          </a:p>
        </p:txBody>
      </p:sp>
      <p:sp>
        <p:nvSpPr>
          <p:cNvPr id="7" name="Content Placeholder 2"/>
          <p:cNvSpPr txBox="1">
            <a:spLocks/>
          </p:cNvSpPr>
          <p:nvPr/>
        </p:nvSpPr>
        <p:spPr>
          <a:xfrm>
            <a:off x="641350" y="1600200"/>
            <a:ext cx="8126413" cy="4525963"/>
          </a:xfrm>
          <a:prstGeom prst="rect">
            <a:avLst/>
          </a:prstGeom>
        </p:spPr>
        <p:txBody>
          <a:bodyPr/>
          <a:lstStyle/>
          <a:p>
            <a:pPr marL="342900" indent="-342900">
              <a:lnSpc>
                <a:spcPct val="80000"/>
              </a:lnSpc>
              <a:spcBef>
                <a:spcPct val="20000"/>
              </a:spcBef>
              <a:buFont typeface="Arial" pitchFamily="34" charset="0"/>
              <a:buChar char="•"/>
              <a:defRPr/>
            </a:pPr>
            <a:r>
              <a:rPr lang="en-US" sz="3000" dirty="0" smtClean="0">
                <a:latin typeface="Arial" pitchFamily="34" charset="0"/>
                <a:ea typeface="ＭＳ Ｐゴシック" pitchFamily="34" charset="-128"/>
                <a:cs typeface="Arial" pitchFamily="34" charset="0"/>
              </a:rPr>
              <a:t>Schoolnet Technical Specifications - </a:t>
            </a:r>
            <a:r>
              <a:rPr lang="en-US" sz="2000" dirty="0" smtClean="0">
                <a:latin typeface="Arial" pitchFamily="34" charset="0"/>
                <a:ea typeface="ＭＳ Ｐゴシック" pitchFamily="34" charset="-128"/>
                <a:cs typeface="Arial" pitchFamily="34" charset="0"/>
                <a:hlinkClick r:id="rId3"/>
              </a:rPr>
              <a:t>https://powersource.pearsonschoolsystems.com/article/68725</a:t>
            </a:r>
            <a:r>
              <a:rPr lang="en-US" sz="2000" dirty="0" smtClean="0">
                <a:latin typeface="Arial" pitchFamily="34" charset="0"/>
                <a:ea typeface="ＭＳ Ｐゴシック" pitchFamily="34" charset="-128"/>
                <a:cs typeface="Arial" pitchFamily="34" charset="0"/>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19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Common ScanIt Errors - </a:t>
            </a:r>
            <a:r>
              <a:rPr kumimoji="0" lang="en-US" sz="1600" b="0" i="0" u="sng"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hlinkClick r:id="rId4"/>
              </a:rPr>
              <a:t>https://powersource.pearsonschoolsystems.com/article/68972?from=search</a:t>
            </a:r>
            <a:endParaRPr kumimoji="0" lang="en-US" sz="1600" b="0" i="0" u="sng"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3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Note: For the link on this page, you will need a user name and password for accessing PowerSource.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Downloading ScanIt</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8</a:t>
            </a:fld>
            <a:r>
              <a:rPr lang="en-US"/>
              <a:t>  </a:t>
            </a:r>
            <a:endParaRPr lang="en-US" dirty="0"/>
          </a:p>
        </p:txBody>
      </p:sp>
      <p:sp>
        <p:nvSpPr>
          <p:cNvPr id="6" name="Content Placeholder 2"/>
          <p:cNvSpPr txBox="1">
            <a:spLocks/>
          </p:cNvSpPr>
          <p:nvPr/>
        </p:nvSpPr>
        <p:spPr>
          <a:xfrm>
            <a:off x="641350" y="1600200"/>
            <a:ext cx="8126413"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Before you can begin using ScanIt, you will need to download the application onto your computer (or to the computer that is connected to a scanner)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ScanIt can be downloaded from the homepage of Schoolnet.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9"/>
          <p:cNvSpPr txBox="1">
            <a:spLocks noChangeArrowheads="1"/>
          </p:cNvSpPr>
          <p:nvPr/>
        </p:nvSpPr>
        <p:spPr bwMode="auto">
          <a:xfrm>
            <a:off x="1082675" y="2149475"/>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itle 3"/>
          <p:cNvSpPr txBox="1">
            <a:spLocks/>
          </p:cNvSpPr>
          <p:nvPr/>
        </p:nvSpPr>
        <p:spPr>
          <a:xfrm>
            <a:off x="0" y="168275"/>
            <a:ext cx="9144000" cy="669925"/>
          </a:xfrm>
          <a:prstGeom prst="rect">
            <a:avLst/>
          </a:prstGeom>
          <a:solidFill>
            <a:srgbClr val="FF0000"/>
          </a:solidFill>
        </p:spPr>
        <p:txBody>
          <a:bodyPr/>
          <a:lstStyle/>
          <a:p>
            <a:pPr algn="ctr" fontAlgn="auto">
              <a:spcAft>
                <a:spcPts val="0"/>
              </a:spcAft>
              <a:defRPr/>
            </a:pPr>
            <a:r>
              <a:rPr lang="en-US" sz="4400" dirty="0" smtClean="0">
                <a:latin typeface="Arial" pitchFamily="34" charset="0"/>
                <a:ea typeface="ＭＳ Ｐゴシック" pitchFamily="34" charset="-128"/>
                <a:cs typeface="Arial" pitchFamily="34" charset="0"/>
              </a:rPr>
              <a:t>Downloading ScanIt (continued)</a:t>
            </a:r>
            <a:endParaRPr lang="en-US" sz="4400" b="1" dirty="0">
              <a:solidFill>
                <a:schemeClr val="bg1"/>
              </a:solidFill>
              <a:latin typeface="+mj-lt"/>
              <a:ea typeface="+mj-ea"/>
              <a:cs typeface="+mj-cs"/>
            </a:endParaRPr>
          </a:p>
        </p:txBody>
      </p:sp>
      <p:sp>
        <p:nvSpPr>
          <p:cNvPr id="5124" name="Content Placeholder 4"/>
          <p:cNvSpPr txBox="1">
            <a:spLocks/>
          </p:cNvSpPr>
          <p:nvPr/>
        </p:nvSpPr>
        <p:spPr bwMode="auto">
          <a:xfrm>
            <a:off x="0" y="1282700"/>
            <a:ext cx="9144000" cy="4867275"/>
          </a:xfrm>
          <a:prstGeom prst="rect">
            <a:avLst/>
          </a:prstGeom>
          <a:noFill/>
          <a:ln w="9525">
            <a:noFill/>
            <a:miter lim="800000"/>
            <a:headEnd/>
            <a:tailEnd/>
          </a:ln>
        </p:spPr>
        <p:txBody>
          <a:bodyPr/>
          <a:lstStyle/>
          <a:p>
            <a:pPr marL="342900" indent="-342900" algn="just">
              <a:spcBef>
                <a:spcPct val="20000"/>
              </a:spcBef>
              <a:buFont typeface="Arial" charset="0"/>
              <a:buChar char="•"/>
            </a:pPr>
            <a:endParaRPr lang="en-US" sz="2200" dirty="0"/>
          </a:p>
        </p:txBody>
      </p:sp>
      <p:sp>
        <p:nvSpPr>
          <p:cNvPr id="2" name="Slide Number Placeholder 1"/>
          <p:cNvSpPr>
            <a:spLocks noGrp="1"/>
          </p:cNvSpPr>
          <p:nvPr>
            <p:ph type="sldNum" sz="quarter" idx="10"/>
          </p:nvPr>
        </p:nvSpPr>
        <p:spPr/>
        <p:txBody>
          <a:bodyPr/>
          <a:lstStyle/>
          <a:p>
            <a:pPr>
              <a:defRPr/>
            </a:pPr>
            <a:fld id="{9BFD1DEE-6F55-4FA6-8428-600D5B5E8736}" type="slidenum">
              <a:rPr lang="en-US"/>
              <a:pPr>
                <a:defRPr/>
              </a:pPr>
              <a:t>9</a:t>
            </a:fld>
            <a:r>
              <a:rPr lang="en-US"/>
              <a:t>  </a:t>
            </a:r>
            <a:endParaRPr lang="en-US" dirty="0"/>
          </a:p>
        </p:txBody>
      </p:sp>
      <p:grpSp>
        <p:nvGrpSpPr>
          <p:cNvPr id="6" name="Group 5"/>
          <p:cNvGrpSpPr>
            <a:grpSpLocks/>
          </p:cNvGrpSpPr>
          <p:nvPr/>
        </p:nvGrpSpPr>
        <p:grpSpPr bwMode="auto">
          <a:xfrm>
            <a:off x="1082675" y="1295400"/>
            <a:ext cx="6980238" cy="4494213"/>
            <a:chOff x="3147356" y="1581493"/>
            <a:chExt cx="6979869" cy="4493343"/>
          </a:xfrm>
        </p:grpSpPr>
        <p:pic>
          <p:nvPicPr>
            <p:cNvPr id="7" name="Picture 3"/>
            <p:cNvPicPr>
              <a:picLocks noChangeAspect="1" noChangeArrowheads="1"/>
            </p:cNvPicPr>
            <p:nvPr/>
          </p:nvPicPr>
          <p:blipFill>
            <a:blip r:embed="rId3" cstate="print"/>
            <a:srcRect t="8156" r="11925" b="20969"/>
            <a:stretch>
              <a:fillRect/>
            </a:stretch>
          </p:blipFill>
          <p:spPr bwMode="auto">
            <a:xfrm>
              <a:off x="3147356" y="1581493"/>
              <a:ext cx="6979869" cy="4493343"/>
            </a:xfrm>
            <a:prstGeom prst="rect">
              <a:avLst/>
            </a:prstGeom>
            <a:noFill/>
            <a:ln w="9525">
              <a:noFill/>
              <a:miter lim="800000"/>
              <a:headEnd/>
              <a:tailEnd/>
            </a:ln>
          </p:spPr>
        </p:pic>
        <p:sp>
          <p:nvSpPr>
            <p:cNvPr id="8" name="Oval 7"/>
            <p:cNvSpPr>
              <a:spLocks noChangeArrowheads="1"/>
            </p:cNvSpPr>
            <p:nvPr/>
          </p:nvSpPr>
          <p:spPr bwMode="auto">
            <a:xfrm>
              <a:off x="4039484" y="3995614"/>
              <a:ext cx="1617577" cy="865020"/>
            </a:xfrm>
            <a:prstGeom prst="ellipse">
              <a:avLst/>
            </a:prstGeom>
            <a:noFill/>
            <a:ln w="5715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34" charset="0"/>
                <a:ea typeface="ＭＳ Ｐゴシック" pitchFamily="-110" charset="-128"/>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2608</Words>
  <Application>Microsoft Office PowerPoint</Application>
  <PresentationFormat>On-screen Show (4:3)</PresentationFormat>
  <Paragraphs>185</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Charlotte Mecklenburg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Jodi A. Sterner-Findling</cp:lastModifiedBy>
  <cp:revision>110</cp:revision>
  <dcterms:created xsi:type="dcterms:W3CDTF">2014-09-08T18:58:55Z</dcterms:created>
  <dcterms:modified xsi:type="dcterms:W3CDTF">2014-09-26T14:36:33Z</dcterms:modified>
</cp:coreProperties>
</file>