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05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50464170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457200" y="563759"/>
            <a:ext cx="8229600" cy="3009600"/>
          </a:xfrm>
          <a:prstGeom prst="rect">
            <a:avLst/>
          </a:prstGeom>
        </p:spPr>
        <p:txBody>
          <a:bodyPr lIns="91425" tIns="91425" rIns="91425" bIns="91425" anchor="t"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a:endParaRPr/>
          </a:p>
        </p:txBody>
      </p:sp>
      <p:sp>
        <p:nvSpPr>
          <p:cNvPr id="10" name="Shape 10"/>
          <p:cNvSpPr txBox="1">
            <a:spLocks noGrp="1"/>
          </p:cNvSpPr>
          <p:nvPr>
            <p:ph type="subTitle" idx="1"/>
          </p:nvPr>
        </p:nvSpPr>
        <p:spPr>
          <a:xfrm>
            <a:off x="457200" y="3716392"/>
            <a:ext cx="8229600" cy="1232699"/>
          </a:xfrm>
          <a:prstGeom prst="rect">
            <a:avLst/>
          </a:prstGeom>
        </p:spPr>
        <p:txBody>
          <a:bodyPr lIns="91425" tIns="91425" rIns="91425" bIns="91425" anchor="t" anchorCtr="0"/>
          <a:lstStyle>
            <a:lvl1pPr>
              <a:spcBef>
                <a:spcPts val="0"/>
              </a:spcBef>
              <a:buClr>
                <a:schemeClr val="dk2"/>
              </a:buClr>
              <a:buSzPct val="100000"/>
              <a:buNone/>
              <a:defRPr sz="4800">
                <a:solidFill>
                  <a:schemeClr val="dk2"/>
                </a:solidFill>
              </a:defRPr>
            </a:lvl1pPr>
            <a:lvl2pPr>
              <a:spcBef>
                <a:spcPts val="0"/>
              </a:spcBef>
              <a:buClr>
                <a:schemeClr val="dk2"/>
              </a:buClr>
              <a:buSzPct val="100000"/>
              <a:buNone/>
              <a:defRPr sz="4800">
                <a:solidFill>
                  <a:schemeClr val="dk2"/>
                </a:solidFill>
              </a:defRPr>
            </a:lvl2pPr>
            <a:lvl3pPr>
              <a:spcBef>
                <a:spcPts val="0"/>
              </a:spcBef>
              <a:buClr>
                <a:schemeClr val="dk2"/>
              </a:buClr>
              <a:buSzPct val="100000"/>
              <a:buNone/>
              <a:defRPr sz="4800">
                <a:solidFill>
                  <a:schemeClr val="dk2"/>
                </a:solidFill>
              </a:defRPr>
            </a:lvl3pPr>
            <a:lvl4pPr>
              <a:spcBef>
                <a:spcPts val="0"/>
              </a:spcBef>
              <a:buClr>
                <a:schemeClr val="dk2"/>
              </a:buClr>
              <a:buSzPct val="100000"/>
              <a:buNone/>
              <a:defRPr sz="4800">
                <a:solidFill>
                  <a:schemeClr val="dk2"/>
                </a:solidFill>
              </a:defRPr>
            </a:lvl4pPr>
            <a:lvl5pPr>
              <a:spcBef>
                <a:spcPts val="0"/>
              </a:spcBef>
              <a:buClr>
                <a:schemeClr val="dk2"/>
              </a:buClr>
              <a:buSzPct val="100000"/>
              <a:buNone/>
              <a:defRPr sz="4800">
                <a:solidFill>
                  <a:schemeClr val="dk2"/>
                </a:solidFill>
              </a:defRPr>
            </a:lvl5pPr>
            <a:lvl6pPr>
              <a:spcBef>
                <a:spcPts val="0"/>
              </a:spcBef>
              <a:buClr>
                <a:schemeClr val="dk2"/>
              </a:buClr>
              <a:buSzPct val="100000"/>
              <a:buNone/>
              <a:defRPr sz="4800">
                <a:solidFill>
                  <a:schemeClr val="dk2"/>
                </a:solidFill>
              </a:defRPr>
            </a:lvl6pPr>
            <a:lvl7pPr>
              <a:spcBef>
                <a:spcPts val="0"/>
              </a:spcBef>
              <a:buClr>
                <a:schemeClr val="dk2"/>
              </a:buClr>
              <a:buSzPct val="100000"/>
              <a:buNone/>
              <a:defRPr sz="4800">
                <a:solidFill>
                  <a:schemeClr val="dk2"/>
                </a:solidFill>
              </a:defRPr>
            </a:lvl7pPr>
            <a:lvl8pPr>
              <a:spcBef>
                <a:spcPts val="0"/>
              </a:spcBef>
              <a:buClr>
                <a:schemeClr val="dk2"/>
              </a:buClr>
              <a:buSzPct val="100000"/>
              <a:buNone/>
              <a:defRPr sz="4800">
                <a:solidFill>
                  <a:schemeClr val="dk2"/>
                </a:solidFill>
              </a:defRPr>
            </a:lvl8pPr>
            <a:lvl9pPr>
              <a:spcBef>
                <a:spcPts val="0"/>
              </a:spcBef>
              <a:buClr>
                <a:schemeClr val="dk2"/>
              </a:buClr>
              <a:buSzPct val="100000"/>
              <a:buNone/>
              <a:defRPr sz="4800">
                <a:solidFill>
                  <a:schemeClr val="dk2"/>
                </a:solidFill>
              </a:defRPr>
            </a:lvl9pPr>
          </a:lstStyle>
          <a:p>
            <a:endParaRPr/>
          </a:p>
        </p:txBody>
      </p:sp>
      <p:cxnSp>
        <p:nvCxnSpPr>
          <p:cNvPr id="11" name="Shape 11"/>
          <p:cNvCxnSpPr/>
          <p:nvPr/>
        </p:nvCxnSpPr>
        <p:spPr>
          <a:xfrm>
            <a:off x="457200" y="411479"/>
            <a:ext cx="8229600" cy="0"/>
          </a:xfrm>
          <a:prstGeom prst="straightConnector1">
            <a:avLst/>
          </a:prstGeom>
          <a:noFill/>
          <a:ln w="57150" cap="flat" cmpd="sng">
            <a:solidFill>
              <a:schemeClr val="accent1"/>
            </a:solidFill>
            <a:prstDash val="solid"/>
            <a:round/>
            <a:headEnd type="none" w="med" len="med"/>
            <a:tailEnd type="none" w="med" len="med"/>
          </a:ln>
        </p:spPr>
      </p:cxnSp>
      <p:cxnSp>
        <p:nvCxnSpPr>
          <p:cNvPr id="12" name="Shape 12"/>
          <p:cNvCxnSpPr/>
          <p:nvPr/>
        </p:nvCxnSpPr>
        <p:spPr>
          <a:xfrm>
            <a:off x="457200" y="3633382"/>
            <a:ext cx="8229600" cy="0"/>
          </a:xfrm>
          <a:prstGeom prst="straightConnector1">
            <a:avLst/>
          </a:prstGeom>
          <a:noFill/>
          <a:ln w="57150"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15" name="Shape 15"/>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16" name="Shape 16"/>
          <p:cNvCxnSpPr/>
          <p:nvPr/>
        </p:nvCxnSpPr>
        <p:spPr>
          <a:xfrm>
            <a:off x="457200" y="1143000"/>
            <a:ext cx="8229600" cy="0"/>
          </a:xfrm>
          <a:prstGeom prst="straightConnector1">
            <a:avLst/>
          </a:prstGeom>
          <a:noFill/>
          <a:ln w="50800" cap="flat" cmpd="sng">
            <a:solidFill>
              <a:srgbClr val="DA000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19" name="Shape 19"/>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21" name="Shape 21"/>
          <p:cNvCxnSpPr/>
          <p:nvPr/>
        </p:nvCxnSpPr>
        <p:spPr>
          <a:xfrm>
            <a:off x="457200" y="1143000"/>
            <a:ext cx="8229600" cy="0"/>
          </a:xfrm>
          <a:prstGeom prst="straightConnector1">
            <a:avLst/>
          </a:prstGeom>
          <a:noFill/>
          <a:ln w="50800" cap="flat" cmpd="sng">
            <a:solidFill>
              <a:srgbClr val="DA000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24" name="Shape 24"/>
          <p:cNvCxnSpPr/>
          <p:nvPr/>
        </p:nvCxnSpPr>
        <p:spPr>
          <a:xfrm>
            <a:off x="457200" y="1143000"/>
            <a:ext cx="8229600" cy="0"/>
          </a:xfrm>
          <a:prstGeom prst="straightConnector1">
            <a:avLst/>
          </a:prstGeom>
          <a:noFill/>
          <a:ln w="50800" cap="flat" cmpd="sng">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SzPct val="100000"/>
              <a:buNone/>
              <a:defRPr sz="1800"/>
            </a:lvl1pPr>
          </a:lstStyle>
          <a:p>
            <a:endParaRPr/>
          </a:p>
        </p:txBody>
      </p:sp>
      <p:cxnSp>
        <p:nvCxnSpPr>
          <p:cNvPr id="27" name="Shape 27"/>
          <p:cNvCxnSpPr/>
          <p:nvPr/>
        </p:nvCxnSpPr>
        <p:spPr>
          <a:xfrm>
            <a:off x="457200" y="4317760"/>
            <a:ext cx="8229600" cy="0"/>
          </a:xfrm>
          <a:prstGeom prst="straightConnector1">
            <a:avLst/>
          </a:prstGeom>
          <a:noFill/>
          <a:ln w="50800" cap="flat" cmpd="sng">
            <a:solidFill>
              <a:schemeClr val="l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cxnSp>
        <p:nvCxnSpPr>
          <p:cNvPr id="29" name="Shape 29"/>
          <p:cNvCxnSpPr/>
          <p:nvPr/>
        </p:nvCxnSpPr>
        <p:spPr>
          <a:xfrm>
            <a:off x="457200" y="113139"/>
            <a:ext cx="8229600" cy="0"/>
          </a:xfrm>
          <a:prstGeom prst="straightConnector1">
            <a:avLst/>
          </a:prstGeom>
          <a:noFill/>
          <a:ln w="50800" cap="flat" cmpd="sng">
            <a:solidFill>
              <a:schemeClr val="l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accent1"/>
              </a:buClr>
              <a:buSzPct val="100000"/>
              <a:buNone/>
              <a:defRPr sz="3600" b="1">
                <a:solidFill>
                  <a:schemeClr val="accent1"/>
                </a:solidFill>
              </a:defRPr>
            </a:lvl1pPr>
            <a:lvl2pPr>
              <a:spcBef>
                <a:spcPts val="0"/>
              </a:spcBef>
              <a:buClr>
                <a:schemeClr val="accent1"/>
              </a:buClr>
              <a:buSzPct val="100000"/>
              <a:buNone/>
              <a:defRPr sz="3600" b="1">
                <a:solidFill>
                  <a:schemeClr val="accent1"/>
                </a:solidFill>
              </a:defRPr>
            </a:lvl2pPr>
            <a:lvl3pPr>
              <a:spcBef>
                <a:spcPts val="0"/>
              </a:spcBef>
              <a:buClr>
                <a:schemeClr val="accent1"/>
              </a:buClr>
              <a:buSzPct val="100000"/>
              <a:buNone/>
              <a:defRPr sz="3600" b="1">
                <a:solidFill>
                  <a:schemeClr val="accent1"/>
                </a:solidFill>
              </a:defRPr>
            </a:lvl3pPr>
            <a:lvl4pPr>
              <a:spcBef>
                <a:spcPts val="0"/>
              </a:spcBef>
              <a:buClr>
                <a:schemeClr val="accent1"/>
              </a:buClr>
              <a:buSzPct val="100000"/>
              <a:buNone/>
              <a:defRPr sz="3600" b="1">
                <a:solidFill>
                  <a:schemeClr val="accent1"/>
                </a:solidFill>
              </a:defRPr>
            </a:lvl4pPr>
            <a:lvl5pPr>
              <a:spcBef>
                <a:spcPts val="0"/>
              </a:spcBef>
              <a:buClr>
                <a:schemeClr val="accent1"/>
              </a:buClr>
              <a:buSzPct val="100000"/>
              <a:buNone/>
              <a:defRPr sz="3600" b="1">
                <a:solidFill>
                  <a:schemeClr val="accent1"/>
                </a:solidFill>
              </a:defRPr>
            </a:lvl5pPr>
            <a:lvl6pPr>
              <a:spcBef>
                <a:spcPts val="0"/>
              </a:spcBef>
              <a:buClr>
                <a:schemeClr val="accent1"/>
              </a:buClr>
              <a:buSzPct val="100000"/>
              <a:buNone/>
              <a:defRPr sz="3600" b="1">
                <a:solidFill>
                  <a:schemeClr val="accent1"/>
                </a:solidFill>
              </a:defRPr>
            </a:lvl6pPr>
            <a:lvl7pPr>
              <a:spcBef>
                <a:spcPts val="0"/>
              </a:spcBef>
              <a:buClr>
                <a:schemeClr val="accent1"/>
              </a:buClr>
              <a:buSzPct val="100000"/>
              <a:buNone/>
              <a:defRPr sz="3600" b="1">
                <a:solidFill>
                  <a:schemeClr val="accent1"/>
                </a:solidFill>
              </a:defRPr>
            </a:lvl7pPr>
            <a:lvl8pPr>
              <a:spcBef>
                <a:spcPts val="0"/>
              </a:spcBef>
              <a:buClr>
                <a:schemeClr val="accent1"/>
              </a:buClr>
              <a:buSzPct val="100000"/>
              <a:buNone/>
              <a:defRPr sz="3600" b="1">
                <a:solidFill>
                  <a:schemeClr val="accent1"/>
                </a:solidFill>
              </a:defRPr>
            </a:lvl8pPr>
            <a:lvl9pPr>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cxnSp>
        <p:nvCxnSpPr>
          <p:cNvPr id="7" name="Shape 7"/>
          <p:cNvCxnSpPr/>
          <p:nvPr/>
        </p:nvCxnSpPr>
        <p:spPr>
          <a:xfrm>
            <a:off x="457200" y="5023259"/>
            <a:ext cx="8229600" cy="0"/>
          </a:xfrm>
          <a:prstGeom prst="straightConnector1">
            <a:avLst/>
          </a:prstGeom>
          <a:noFill/>
          <a:ln w="50800" cap="flat" cmpd="sng">
            <a:solidFill>
              <a:schemeClr val="l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2.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my.cms.k12.nc.us/departments/techserv/stuapps/powerschool/Pages/Documents.aspx" TargetMode="External"/><Relationship Id="rId4" Type="http://schemas.openxmlformats.org/officeDocument/2006/relationships/hyperlink" Target="https://powersource.pearsonschoolsystems.com/login.action"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hyperlink" Target="http://cms.powerschool.com/teachers"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457200" y="563759"/>
            <a:ext cx="8229600" cy="3009600"/>
          </a:xfrm>
          <a:prstGeom prst="rect">
            <a:avLst/>
          </a:prstGeom>
        </p:spPr>
        <p:txBody>
          <a:bodyPr lIns="91425" tIns="91425" rIns="91425" bIns="91425" anchor="t" anchorCtr="0">
            <a:noAutofit/>
          </a:bodyPr>
          <a:lstStyle/>
          <a:p>
            <a:pPr>
              <a:spcBef>
                <a:spcPts val="0"/>
              </a:spcBef>
              <a:buNone/>
            </a:pPr>
            <a:r>
              <a:rPr lang="en"/>
              <a:t>Introduction To </a:t>
            </a:r>
          </a:p>
        </p:txBody>
      </p:sp>
      <p:sp>
        <p:nvSpPr>
          <p:cNvPr id="32" name="Shape 32"/>
          <p:cNvSpPr txBox="1">
            <a:spLocks noGrp="1"/>
          </p:cNvSpPr>
          <p:nvPr>
            <p:ph type="subTitle" idx="1"/>
          </p:nvPr>
        </p:nvSpPr>
        <p:spPr>
          <a:xfrm>
            <a:off x="457200" y="3573351"/>
            <a:ext cx="8229600" cy="1406699"/>
          </a:xfrm>
          <a:prstGeom prst="rect">
            <a:avLst/>
          </a:prstGeom>
        </p:spPr>
        <p:txBody>
          <a:bodyPr lIns="91425" tIns="91425" rIns="91425" bIns="91425" anchor="t" anchorCtr="0">
            <a:noAutofit/>
          </a:bodyPr>
          <a:lstStyle/>
          <a:p>
            <a:pPr rtl="0">
              <a:spcBef>
                <a:spcPts val="0"/>
              </a:spcBef>
              <a:buNone/>
            </a:pPr>
            <a:r>
              <a:rPr lang="en" sz="3000"/>
              <a:t>August 2015</a:t>
            </a:r>
          </a:p>
          <a:p>
            <a:pPr rtl="0">
              <a:spcBef>
                <a:spcPts val="0"/>
              </a:spcBef>
              <a:buNone/>
            </a:pPr>
            <a:r>
              <a:rPr lang="en" sz="3000"/>
              <a:t>By Kim Williamson (kim.williamson@cms.k12.nc.us)</a:t>
            </a:r>
          </a:p>
          <a:p>
            <a:pPr>
              <a:spcBef>
                <a:spcPts val="0"/>
              </a:spcBef>
              <a:buNone/>
            </a:pPr>
            <a:endParaRPr/>
          </a:p>
        </p:txBody>
      </p:sp>
      <p:pic>
        <p:nvPicPr>
          <p:cNvPr id="33" name="Shape 33"/>
          <p:cNvPicPr preferRelativeResize="0"/>
          <p:nvPr/>
        </p:nvPicPr>
        <p:blipFill>
          <a:blip r:embed="rId3">
            <a:alphaModFix/>
          </a:blip>
          <a:stretch>
            <a:fillRect/>
          </a:stretch>
        </p:blipFill>
        <p:spPr>
          <a:xfrm>
            <a:off x="571500" y="1771650"/>
            <a:ext cx="5779774" cy="1705025"/>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Change Password</a:t>
            </a:r>
          </a:p>
        </p:txBody>
      </p:sp>
      <p:sp>
        <p:nvSpPr>
          <p:cNvPr id="116" name="Shape 11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AutoNum type="arabicPeriod"/>
            </a:pPr>
            <a:r>
              <a:rPr lang="en"/>
              <a:t>Click </a:t>
            </a:r>
            <a:r>
              <a:rPr lang="en">
                <a:solidFill>
                  <a:srgbClr val="FF0000"/>
                </a:solidFill>
              </a:rPr>
              <a:t>Personalize</a:t>
            </a:r>
            <a:r>
              <a:rPr lang="en">
                <a:solidFill>
                  <a:srgbClr val="000000"/>
                </a:solidFill>
              </a:rPr>
              <a:t>.</a:t>
            </a:r>
          </a:p>
          <a:p>
            <a:pPr marL="457200" lvl="0" indent="-419100" rtl="0">
              <a:spcBef>
                <a:spcPts val="0"/>
              </a:spcBef>
              <a:buClr>
                <a:schemeClr val="dk1"/>
              </a:buClr>
              <a:buSzPct val="100000"/>
              <a:buFont typeface="Arial"/>
              <a:buAutoNum type="arabicPeriod"/>
            </a:pPr>
            <a:r>
              <a:rPr lang="en"/>
              <a:t>On the Personalize page, click </a:t>
            </a:r>
            <a:r>
              <a:rPr lang="en">
                <a:solidFill>
                  <a:srgbClr val="FF0000"/>
                </a:solidFill>
              </a:rPr>
              <a:t>Change Password</a:t>
            </a:r>
            <a:r>
              <a:rPr lang="en">
                <a:solidFill>
                  <a:srgbClr val="000000"/>
                </a:solidFill>
              </a:rPr>
              <a:t>.</a:t>
            </a:r>
          </a:p>
          <a:p>
            <a:pPr marL="457200" lvl="0" indent="-419100" rtl="0">
              <a:spcBef>
                <a:spcPts val="0"/>
              </a:spcBef>
              <a:buClr>
                <a:srgbClr val="000000"/>
              </a:buClr>
              <a:buSzPct val="100000"/>
              <a:buFont typeface="Arial"/>
              <a:buAutoNum type="arabicPeriod"/>
            </a:pPr>
            <a:r>
              <a:rPr lang="en">
                <a:solidFill>
                  <a:srgbClr val="000000"/>
                </a:solidFill>
              </a:rPr>
              <a:t>Enter your old password, then enter verify the new password.</a:t>
            </a:r>
          </a:p>
          <a:p>
            <a:pPr marL="457200" lvl="0" indent="-419100">
              <a:spcBef>
                <a:spcPts val="0"/>
              </a:spcBef>
              <a:buClr>
                <a:srgbClr val="000000"/>
              </a:buClr>
              <a:buSzPct val="100000"/>
              <a:buFont typeface="Arial"/>
              <a:buAutoNum type="arabicPeriod"/>
            </a:pPr>
            <a:r>
              <a:rPr lang="en">
                <a:solidFill>
                  <a:srgbClr val="000000"/>
                </a:solidFill>
              </a:rPr>
              <a:t>Click </a:t>
            </a:r>
            <a:r>
              <a:rPr lang="en">
                <a:solidFill>
                  <a:srgbClr val="FF0000"/>
                </a:solidFill>
              </a:rPr>
              <a:t>Submit</a:t>
            </a:r>
            <a:r>
              <a:rPr lang="en">
                <a:solidFill>
                  <a:srgbClr val="000000"/>
                </a:solidFill>
              </a:rPr>
              <a:t>.</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Power Teacher-Staff Directory</a:t>
            </a:r>
          </a:p>
        </p:txBody>
      </p:sp>
      <p:sp>
        <p:nvSpPr>
          <p:cNvPr id="122" name="Shape 122"/>
          <p:cNvSpPr txBox="1">
            <a:spLocks noGrp="1"/>
          </p:cNvSpPr>
          <p:nvPr>
            <p:ph type="body" idx="1"/>
          </p:nvPr>
        </p:nvSpPr>
        <p:spPr>
          <a:xfrm>
            <a:off x="457200" y="1006425"/>
            <a:ext cx="4125300" cy="3922199"/>
          </a:xfrm>
          <a:prstGeom prst="rect">
            <a:avLst/>
          </a:prstGeom>
        </p:spPr>
        <p:txBody>
          <a:bodyPr lIns="91425" tIns="91425" rIns="91425" bIns="91425" anchor="t" anchorCtr="0">
            <a:noAutofit/>
          </a:bodyPr>
          <a:lstStyle/>
          <a:p>
            <a:pPr lvl="0" rtl="0">
              <a:spcBef>
                <a:spcPts val="0"/>
              </a:spcBef>
              <a:buNone/>
            </a:pPr>
            <a:r>
              <a:rPr lang="en" sz="1400" b="1"/>
              <a:t>Staff Directory</a:t>
            </a:r>
          </a:p>
          <a:p>
            <a:pPr lvl="0" rtl="0">
              <a:spcBef>
                <a:spcPts val="0"/>
              </a:spcBef>
              <a:buClr>
                <a:schemeClr val="dk1"/>
              </a:buClr>
              <a:buSzPct val="78571"/>
              <a:buFont typeface="Arial"/>
              <a:buNone/>
            </a:pPr>
            <a:r>
              <a:rPr lang="en" sz="1400"/>
              <a:t>Teachers access the staff directory through PowerTeacher. The Staff Directory defaults to the list of all staff members, but it can be sorted by staff type. Each staff member’s name, room number, email address, home phone number, and school phone number are shown.</a:t>
            </a:r>
          </a:p>
          <a:p>
            <a:pPr lvl="0" rtl="0">
              <a:spcBef>
                <a:spcPts val="0"/>
              </a:spcBef>
              <a:buClr>
                <a:schemeClr val="dk1"/>
              </a:buClr>
              <a:buSzPct val="78571"/>
              <a:buFont typeface="Arial"/>
              <a:buNone/>
            </a:pPr>
            <a:r>
              <a:rPr lang="en" sz="1400"/>
              <a:t>To display filtered lists:</a:t>
            </a:r>
          </a:p>
          <a:p>
            <a:pPr lvl="0" rtl="0">
              <a:spcBef>
                <a:spcPts val="0"/>
              </a:spcBef>
              <a:buClr>
                <a:schemeClr val="dk1"/>
              </a:buClr>
              <a:buSzPct val="78571"/>
              <a:buFont typeface="Arial"/>
              <a:buNone/>
            </a:pPr>
            <a:r>
              <a:rPr lang="en" sz="1400"/>
              <a:t>1. Navigate to Start Page &gt;Staff Directory</a:t>
            </a:r>
          </a:p>
          <a:p>
            <a:pPr lvl="0" rtl="0">
              <a:spcBef>
                <a:spcPts val="0"/>
              </a:spcBef>
              <a:buClr>
                <a:schemeClr val="dk1"/>
              </a:buClr>
              <a:buSzPct val="78571"/>
              <a:buFont typeface="Arial"/>
              <a:buNone/>
            </a:pPr>
            <a:r>
              <a:rPr lang="en" sz="1400"/>
              <a:t>2. Click All to display the list of all staff members</a:t>
            </a:r>
          </a:p>
          <a:p>
            <a:pPr lvl="0" rtl="0">
              <a:spcBef>
                <a:spcPts val="0"/>
              </a:spcBef>
              <a:buClr>
                <a:schemeClr val="dk1"/>
              </a:buClr>
              <a:buSzPct val="78571"/>
              <a:buFont typeface="Arial"/>
              <a:buNone/>
            </a:pPr>
            <a:r>
              <a:rPr lang="en" sz="1400"/>
              <a:t>3. ClickTeachersto display the list of teachers</a:t>
            </a:r>
          </a:p>
          <a:p>
            <a:pPr lvl="0" rtl="0">
              <a:spcBef>
                <a:spcPts val="0"/>
              </a:spcBef>
              <a:buClr>
                <a:schemeClr val="dk1"/>
              </a:buClr>
              <a:buSzPct val="78571"/>
              <a:buFont typeface="Arial"/>
              <a:buNone/>
            </a:pPr>
            <a:r>
              <a:rPr lang="en" sz="1400"/>
              <a:t>4. Click Staff to display the list of other staff members, such as office staff and administrators</a:t>
            </a:r>
          </a:p>
          <a:p>
            <a:pPr lvl="0">
              <a:spcBef>
                <a:spcPts val="0"/>
              </a:spcBef>
              <a:buNone/>
            </a:pPr>
            <a:endParaRPr sz="1400"/>
          </a:p>
        </p:txBody>
      </p:sp>
      <p:sp>
        <p:nvSpPr>
          <p:cNvPr id="123" name="Shape 123"/>
          <p:cNvSpPr txBox="1">
            <a:spLocks noGrp="1"/>
          </p:cNvSpPr>
          <p:nvPr>
            <p:ph type="body" idx="2"/>
          </p:nvPr>
        </p:nvSpPr>
        <p:spPr>
          <a:xfrm>
            <a:off x="4671275" y="1221300"/>
            <a:ext cx="4125300" cy="3922199"/>
          </a:xfrm>
          <a:prstGeom prst="rect">
            <a:avLst/>
          </a:prstGeom>
        </p:spPr>
        <p:txBody>
          <a:bodyPr lIns="91425" tIns="91425" rIns="91425" bIns="91425" anchor="t" anchorCtr="0">
            <a:noAutofit/>
          </a:bodyPr>
          <a:lstStyle/>
          <a:p>
            <a:pPr lvl="0" rtl="0">
              <a:spcBef>
                <a:spcPts val="0"/>
              </a:spcBef>
              <a:buNone/>
            </a:pPr>
            <a:r>
              <a:rPr lang="en" sz="1400"/>
              <a:t>5. Click Lunch Staff to display the list of lunch staff</a:t>
            </a:r>
          </a:p>
          <a:p>
            <a:pPr lvl="0" rtl="0">
              <a:spcBef>
                <a:spcPts val="0"/>
              </a:spcBef>
              <a:buNone/>
            </a:pPr>
            <a:r>
              <a:rPr lang="en" sz="1400"/>
              <a:t>6. Click Substitutes to display the list of substitute teach</a:t>
            </a:r>
          </a:p>
          <a:p>
            <a:pPr lvl="0" rtl="0">
              <a:spcBef>
                <a:spcPts val="0"/>
              </a:spcBef>
              <a:buNone/>
            </a:pPr>
            <a:endParaRPr sz="1400" b="1"/>
          </a:p>
          <a:p>
            <a:pPr lvl="0" rtl="0">
              <a:spcBef>
                <a:spcPts val="0"/>
              </a:spcBef>
              <a:buNone/>
            </a:pPr>
            <a:r>
              <a:rPr lang="en" sz="1400" b="1"/>
              <a:t>To email a staff member:</a:t>
            </a:r>
          </a:p>
          <a:p>
            <a:pPr lvl="0" rtl="0">
              <a:spcBef>
                <a:spcPts val="0"/>
              </a:spcBef>
              <a:buNone/>
            </a:pPr>
            <a:r>
              <a:rPr lang="en" sz="1200"/>
              <a:t>Click the email address link next to the person’s name</a:t>
            </a:r>
          </a:p>
          <a:p>
            <a:pPr lvl="0" rtl="0">
              <a:spcBef>
                <a:spcPts val="0"/>
              </a:spcBef>
              <a:buNone/>
            </a:pPr>
            <a:r>
              <a:rPr lang="en" sz="1400" b="1"/>
              <a:t>To email a group of staff members:</a:t>
            </a:r>
          </a:p>
          <a:p>
            <a:pPr lvl="0" rtl="0">
              <a:spcBef>
                <a:spcPts val="0"/>
              </a:spcBef>
              <a:buNone/>
            </a:pPr>
            <a:r>
              <a:rPr lang="en" sz="1200"/>
              <a:t>Copy and paste the email addresses found in the Group Email field</a:t>
            </a:r>
          </a:p>
          <a:p>
            <a:pPr lvl="0" rtl="0">
              <a:spcBef>
                <a:spcPts val="0"/>
              </a:spcBef>
              <a:buNone/>
            </a:pPr>
            <a:r>
              <a:rPr lang="en" sz="1200"/>
              <a:t>at the bottom of the list into your email client</a:t>
            </a:r>
          </a:p>
          <a:p>
            <a:pPr lvl="0" rtl="0">
              <a:spcBef>
                <a:spcPts val="0"/>
              </a:spcBef>
              <a:buNone/>
            </a:pPr>
            <a:endParaRPr sz="1400"/>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PowerTeacher Gradebook</a:t>
            </a:r>
          </a:p>
        </p:txBody>
      </p:sp>
      <p:pic>
        <p:nvPicPr>
          <p:cNvPr id="129" name="Shape 129"/>
          <p:cNvPicPr preferRelativeResize="0"/>
          <p:nvPr/>
        </p:nvPicPr>
        <p:blipFill>
          <a:blip r:embed="rId3">
            <a:alphaModFix/>
          </a:blip>
          <a:stretch>
            <a:fillRect/>
          </a:stretch>
        </p:blipFill>
        <p:spPr>
          <a:xfrm>
            <a:off x="535275" y="1288250"/>
            <a:ext cx="4442799" cy="3598675"/>
          </a:xfrm>
          <a:prstGeom prst="rect">
            <a:avLst/>
          </a:prstGeom>
          <a:noFill/>
          <a:ln>
            <a:noFill/>
          </a:ln>
        </p:spPr>
      </p:pic>
      <p:sp>
        <p:nvSpPr>
          <p:cNvPr id="130" name="Shape 130"/>
          <p:cNvSpPr txBox="1"/>
          <p:nvPr/>
        </p:nvSpPr>
        <p:spPr>
          <a:xfrm>
            <a:off x="5175350" y="1331250"/>
            <a:ext cx="3678599" cy="3598799"/>
          </a:xfrm>
          <a:prstGeom prst="rect">
            <a:avLst/>
          </a:prstGeom>
          <a:noFill/>
          <a:ln>
            <a:noFill/>
          </a:ln>
        </p:spPr>
        <p:txBody>
          <a:bodyPr lIns="91425" tIns="91425" rIns="91425" bIns="91425" anchor="t" anchorCtr="0">
            <a:noAutofit/>
          </a:bodyPr>
          <a:lstStyle/>
          <a:p>
            <a:pPr algn="ctr">
              <a:spcBef>
                <a:spcPts val="0"/>
              </a:spcBef>
              <a:buNone/>
            </a:pPr>
            <a:r>
              <a:rPr lang="en" sz="1800">
                <a:solidFill>
                  <a:schemeClr val="dk1"/>
                </a:solidFill>
                <a:latin typeface="Verdana"/>
                <a:ea typeface="Verdana"/>
                <a:cs typeface="Verdana"/>
                <a:sym typeface="Verdana"/>
              </a:rPr>
              <a:t>PowerTeacher Gradebook is the the portion of PowerTeacher that contains a record of grades for all students. Teachers will use this application to enter assignments and grades, which will then be automatically calculated to create progress and report card grades.</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How to Launch Gradebook</a:t>
            </a:r>
          </a:p>
        </p:txBody>
      </p:sp>
      <p:sp>
        <p:nvSpPr>
          <p:cNvPr id="136" name="Shape 136"/>
          <p:cNvSpPr txBox="1"/>
          <p:nvPr/>
        </p:nvSpPr>
        <p:spPr>
          <a:xfrm>
            <a:off x="515950" y="1410875"/>
            <a:ext cx="8003399" cy="3344099"/>
          </a:xfrm>
          <a:prstGeom prst="rect">
            <a:avLst/>
          </a:prstGeom>
          <a:noFill/>
          <a:ln>
            <a:noFill/>
          </a:ln>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On the Start Page, Click “Gradebook” then “launch Gradebook”</a:t>
            </a:r>
          </a:p>
          <a:p>
            <a:pPr marL="457200" lvl="0" indent="-381000">
              <a:spcBef>
                <a:spcPts val="0"/>
              </a:spcBef>
              <a:buClr>
                <a:srgbClr val="000000"/>
              </a:buClr>
              <a:buSzPct val="100000"/>
              <a:buFont typeface="Arial"/>
              <a:buChar char="●"/>
            </a:pPr>
            <a:r>
              <a:rPr lang="en" sz="2400" i="1"/>
              <a:t>Note: As the program launches, users will need to click “Trust”</a:t>
            </a:r>
          </a:p>
        </p:txBody>
      </p:sp>
      <p:pic>
        <p:nvPicPr>
          <p:cNvPr id="137" name="Shape 137"/>
          <p:cNvPicPr preferRelativeResize="0"/>
          <p:nvPr/>
        </p:nvPicPr>
        <p:blipFill rotWithShape="1">
          <a:blip r:embed="rId3">
            <a:alphaModFix/>
          </a:blip>
          <a:srcRect l="25639" t="25306"/>
          <a:stretch/>
        </p:blipFill>
        <p:spPr>
          <a:xfrm>
            <a:off x="3598875" y="2706425"/>
            <a:ext cx="4746200" cy="2175949"/>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Gradebook Home Screen Tour</a:t>
            </a:r>
          </a:p>
        </p:txBody>
      </p:sp>
      <p:pic>
        <p:nvPicPr>
          <p:cNvPr id="143" name="Shape 143"/>
          <p:cNvPicPr preferRelativeResize="0"/>
          <p:nvPr/>
        </p:nvPicPr>
        <p:blipFill>
          <a:blip r:embed="rId3">
            <a:alphaModFix/>
          </a:blip>
          <a:stretch>
            <a:fillRect/>
          </a:stretch>
        </p:blipFill>
        <p:spPr>
          <a:xfrm>
            <a:off x="1634200" y="1162175"/>
            <a:ext cx="5875600" cy="3864600"/>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400"/>
              <a:t>Gradebook Tabs</a:t>
            </a:r>
          </a:p>
        </p:txBody>
      </p:sp>
      <p:pic>
        <p:nvPicPr>
          <p:cNvPr id="149" name="Shape 149"/>
          <p:cNvPicPr preferRelativeResize="0"/>
          <p:nvPr/>
        </p:nvPicPr>
        <p:blipFill rotWithShape="1">
          <a:blip r:embed="rId3">
            <a:alphaModFix/>
          </a:blip>
          <a:srcRect l="19762" b="83342"/>
          <a:stretch/>
        </p:blipFill>
        <p:spPr>
          <a:xfrm>
            <a:off x="2134100" y="1330800"/>
            <a:ext cx="4875800" cy="748899"/>
          </a:xfrm>
          <a:prstGeom prst="rect">
            <a:avLst/>
          </a:prstGeom>
          <a:noFill/>
          <a:ln>
            <a:noFill/>
          </a:ln>
        </p:spPr>
      </p:pic>
      <p:sp>
        <p:nvSpPr>
          <p:cNvPr id="150" name="Shape 150"/>
          <p:cNvSpPr txBox="1"/>
          <p:nvPr/>
        </p:nvSpPr>
        <p:spPr>
          <a:xfrm>
            <a:off x="493650" y="2191175"/>
            <a:ext cx="8121299" cy="2691299"/>
          </a:xfrm>
          <a:prstGeom prst="rect">
            <a:avLst/>
          </a:prstGeom>
          <a:noFill/>
          <a:ln>
            <a:noFill/>
          </a:ln>
        </p:spPr>
        <p:txBody>
          <a:bodyPr lIns="91425" tIns="91425" rIns="91425" bIns="91425" anchor="t" anchorCtr="0">
            <a:noAutofit/>
          </a:bodyPr>
          <a:lstStyle/>
          <a:p>
            <a:pPr marL="457200" lvl="0" indent="-355600" rtl="0">
              <a:spcBef>
                <a:spcPts val="0"/>
              </a:spcBef>
              <a:buClr>
                <a:srgbClr val="000000"/>
              </a:buClr>
              <a:buSzPct val="100000"/>
              <a:buFont typeface="Arial"/>
              <a:buChar char="●"/>
            </a:pPr>
            <a:r>
              <a:rPr lang="en" sz="2000"/>
              <a:t>Scoresheet Tab: Used to add assignments and enter grades.</a:t>
            </a:r>
          </a:p>
          <a:p>
            <a:pPr marL="457200" lvl="0" indent="-355600" rtl="0">
              <a:spcBef>
                <a:spcPts val="0"/>
              </a:spcBef>
              <a:buClr>
                <a:srgbClr val="000000"/>
              </a:buClr>
              <a:buSzPct val="100000"/>
              <a:buFont typeface="Arial"/>
              <a:buChar char="●"/>
            </a:pPr>
            <a:r>
              <a:rPr lang="en" sz="2000"/>
              <a:t>Assignments Tab: Used to create assignments</a:t>
            </a:r>
          </a:p>
          <a:p>
            <a:pPr marL="457200" lvl="0" indent="-355600" rtl="0">
              <a:spcBef>
                <a:spcPts val="0"/>
              </a:spcBef>
              <a:buClr>
                <a:srgbClr val="000000"/>
              </a:buClr>
              <a:buSzPct val="100000"/>
              <a:buFont typeface="Arial"/>
              <a:buChar char="●"/>
            </a:pPr>
            <a:r>
              <a:rPr lang="en" sz="2000"/>
              <a:t>Student Info: Used to view student information</a:t>
            </a:r>
          </a:p>
          <a:p>
            <a:pPr marL="457200" lvl="0" indent="-355600" rtl="0">
              <a:spcBef>
                <a:spcPts val="0"/>
              </a:spcBef>
              <a:buClr>
                <a:srgbClr val="000000"/>
              </a:buClr>
              <a:buSzPct val="100000"/>
              <a:buFont typeface="Arial"/>
              <a:buChar char="●"/>
            </a:pPr>
            <a:r>
              <a:rPr lang="en" sz="2000"/>
              <a:t>Grade Setup: Used to setup term, quarter, semester, exam, and year weights</a:t>
            </a:r>
          </a:p>
          <a:p>
            <a:pPr marL="457200" lvl="0" indent="-355600" rtl="0">
              <a:spcBef>
                <a:spcPts val="0"/>
              </a:spcBef>
              <a:buClr>
                <a:srgbClr val="000000"/>
              </a:buClr>
              <a:buSzPct val="100000"/>
              <a:buFont typeface="Arial"/>
              <a:buChar char="●"/>
            </a:pPr>
            <a:r>
              <a:rPr lang="en" sz="2000"/>
              <a:t>Class Content: Used to view content regarding the class </a:t>
            </a:r>
          </a:p>
          <a:p>
            <a:pPr marL="457200" lvl="0" indent="-355600" rtl="0">
              <a:spcBef>
                <a:spcPts val="0"/>
              </a:spcBef>
              <a:buClr>
                <a:srgbClr val="000000"/>
              </a:buClr>
              <a:buSzPct val="100000"/>
              <a:buFont typeface="Arial"/>
              <a:buChar char="●"/>
            </a:pPr>
            <a:r>
              <a:rPr lang="en" sz="2000"/>
              <a:t>Report: Used to run various reports (i.e. Student Progress)</a:t>
            </a:r>
          </a:p>
          <a:p>
            <a:pPr marL="457200" lvl="0" indent="-355600" rtl="0">
              <a:spcBef>
                <a:spcPts val="0"/>
              </a:spcBef>
              <a:buClr>
                <a:srgbClr val="000000"/>
              </a:buClr>
              <a:buSzPct val="100000"/>
              <a:buFont typeface="Arial"/>
              <a:buChar char="●"/>
            </a:pPr>
            <a:r>
              <a:rPr lang="en" sz="2000"/>
              <a:t>Attendance: Used to take attendance from the Gradebook</a:t>
            </a:r>
          </a:p>
          <a:p>
            <a:pPr marL="457200" lvl="0" indent="-355600" rtl="0">
              <a:spcBef>
                <a:spcPts val="0"/>
              </a:spcBef>
              <a:buClr>
                <a:srgbClr val="000000"/>
              </a:buClr>
              <a:buSzPct val="100000"/>
              <a:buFont typeface="Arial"/>
              <a:buChar char="●"/>
            </a:pPr>
            <a:r>
              <a:rPr lang="en" sz="2000"/>
              <a:t>Notifications: Used to notify you of student information</a:t>
            </a:r>
          </a:p>
          <a:p>
            <a:pPr lvl="0" rtl="0">
              <a:spcBef>
                <a:spcPts val="0"/>
              </a:spcBef>
              <a:buNone/>
            </a:pPr>
            <a:endParaRP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Defining Categories</a:t>
            </a:r>
          </a:p>
        </p:txBody>
      </p:sp>
      <p:pic>
        <p:nvPicPr>
          <p:cNvPr id="156" name="Shape 156"/>
          <p:cNvPicPr preferRelativeResize="0"/>
          <p:nvPr/>
        </p:nvPicPr>
        <p:blipFill>
          <a:blip r:embed="rId3">
            <a:alphaModFix/>
          </a:blip>
          <a:stretch>
            <a:fillRect/>
          </a:stretch>
        </p:blipFill>
        <p:spPr>
          <a:xfrm>
            <a:off x="949362" y="1588737"/>
            <a:ext cx="2028825" cy="2695575"/>
          </a:xfrm>
          <a:prstGeom prst="rect">
            <a:avLst/>
          </a:prstGeom>
          <a:noFill/>
          <a:ln>
            <a:noFill/>
          </a:ln>
        </p:spPr>
      </p:pic>
      <p:sp>
        <p:nvSpPr>
          <p:cNvPr id="157" name="Shape 157"/>
          <p:cNvSpPr txBox="1"/>
          <p:nvPr/>
        </p:nvSpPr>
        <p:spPr>
          <a:xfrm>
            <a:off x="3301325" y="1579525"/>
            <a:ext cx="5385599" cy="3433200"/>
          </a:xfrm>
          <a:prstGeom prst="rect">
            <a:avLst/>
          </a:prstGeom>
          <a:noFill/>
          <a:ln>
            <a:noFill/>
          </a:ln>
        </p:spPr>
        <p:txBody>
          <a:bodyPr lIns="91425" tIns="91425" rIns="91425" bIns="91425" anchor="t" anchorCtr="0">
            <a:noAutofit/>
          </a:bodyPr>
          <a:lstStyle/>
          <a:p>
            <a:pPr marL="457200" lvl="0" indent="-317500" rtl="0">
              <a:spcBef>
                <a:spcPts val="0"/>
              </a:spcBef>
              <a:spcAft>
                <a:spcPts val="1000"/>
              </a:spcAft>
              <a:buClr>
                <a:srgbClr val="000000"/>
              </a:buClr>
              <a:buSzPct val="100000"/>
              <a:buFont typeface="Arial"/>
              <a:buChar char="●"/>
            </a:pPr>
            <a:r>
              <a:rPr lang="en"/>
              <a:t>Gradebook contains 4 pre-defined categories: Homework, Project, Quiz, and Test which will be deleted. (Select and click the minus (-) button in top left corner of the categories window)</a:t>
            </a:r>
          </a:p>
          <a:p>
            <a:pPr marL="457200" lvl="0" indent="-317500" rtl="0">
              <a:spcBef>
                <a:spcPts val="0"/>
              </a:spcBef>
              <a:spcAft>
                <a:spcPts val="1000"/>
              </a:spcAft>
              <a:buClr>
                <a:srgbClr val="000000"/>
              </a:buClr>
              <a:buSzPct val="100000"/>
              <a:buFont typeface="Arial"/>
              <a:buChar char="●"/>
            </a:pPr>
            <a:r>
              <a:rPr lang="en"/>
              <a:t>The pre-defined categories will be replaced with: informal, formal, mid-term exam, and final exam. (Select the plus (+) button in the top left corner of the categories window)</a:t>
            </a:r>
          </a:p>
          <a:p>
            <a:pPr marL="457200" lvl="0" indent="-317500" rtl="0">
              <a:spcBef>
                <a:spcPts val="0"/>
              </a:spcBef>
              <a:spcAft>
                <a:spcPts val="1000"/>
              </a:spcAft>
              <a:buClr>
                <a:srgbClr val="000000"/>
              </a:buClr>
              <a:buSzPct val="100000"/>
              <a:buFont typeface="Arial"/>
              <a:buChar char="●"/>
            </a:pPr>
            <a:r>
              <a:rPr lang="en"/>
              <a:t>Note: If you teach English III or  IV you must also create a Graduation Project category , and if you teach Spanish I or French I you must also create a Summative Performance Category</a:t>
            </a:r>
          </a:p>
          <a:p>
            <a:pPr marL="457200" lvl="0" indent="-317500" rtl="0">
              <a:spcBef>
                <a:spcPts val="0"/>
              </a:spcBef>
              <a:spcAft>
                <a:spcPts val="1000"/>
              </a:spcAft>
              <a:buClr>
                <a:srgbClr val="000000"/>
              </a:buClr>
              <a:buSzPct val="100000"/>
              <a:buFont typeface="Arial"/>
              <a:buChar char="●"/>
            </a:pPr>
            <a:r>
              <a:rPr lang="en"/>
              <a:t>The categories that you create will be available to all of the classes you teach.</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Defining Categories (cont.)</a:t>
            </a:r>
          </a:p>
        </p:txBody>
      </p:sp>
      <p:pic>
        <p:nvPicPr>
          <p:cNvPr id="163" name="Shape 163"/>
          <p:cNvPicPr preferRelativeResize="0"/>
          <p:nvPr/>
        </p:nvPicPr>
        <p:blipFill>
          <a:blip r:embed="rId3">
            <a:alphaModFix/>
          </a:blip>
          <a:stretch>
            <a:fillRect/>
          </a:stretch>
        </p:blipFill>
        <p:spPr>
          <a:xfrm>
            <a:off x="5544725" y="1251175"/>
            <a:ext cx="2717675" cy="3691649"/>
          </a:xfrm>
          <a:prstGeom prst="rect">
            <a:avLst/>
          </a:prstGeom>
          <a:noFill/>
          <a:ln>
            <a:noFill/>
          </a:ln>
        </p:spPr>
      </p:pic>
      <p:sp>
        <p:nvSpPr>
          <p:cNvPr id="164" name="Shape 164"/>
          <p:cNvSpPr txBox="1"/>
          <p:nvPr/>
        </p:nvSpPr>
        <p:spPr>
          <a:xfrm>
            <a:off x="474225" y="1433625"/>
            <a:ext cx="4815300" cy="3509100"/>
          </a:xfrm>
          <a:prstGeom prst="rect">
            <a:avLst/>
          </a:prstGeom>
          <a:noFill/>
          <a:ln>
            <a:noFill/>
          </a:ln>
        </p:spPr>
        <p:txBody>
          <a:bodyPr lIns="91425" tIns="91425" rIns="91425" bIns="91425" anchor="t" anchorCtr="0">
            <a:noAutofit/>
          </a:bodyPr>
          <a:lstStyle/>
          <a:p>
            <a:pPr marL="457200" lvl="0" indent="-317500" rtl="0">
              <a:spcBef>
                <a:spcPts val="0"/>
              </a:spcBef>
              <a:buClr>
                <a:srgbClr val="000000"/>
              </a:buClr>
              <a:buSzPct val="100000"/>
              <a:buFont typeface="Arial"/>
              <a:buAutoNum type="arabicPeriod"/>
            </a:pPr>
            <a:r>
              <a:rPr lang="en"/>
              <a:t>In the category name field type </a:t>
            </a:r>
            <a:r>
              <a:rPr lang="en" b="1" i="1"/>
              <a:t>Formal.</a:t>
            </a:r>
          </a:p>
          <a:p>
            <a:pPr marL="457200" lvl="0" indent="-330200" rtl="0">
              <a:spcBef>
                <a:spcPts val="0"/>
              </a:spcBef>
              <a:buClr>
                <a:srgbClr val="000000"/>
              </a:buClr>
              <a:buSzPct val="100000"/>
              <a:buFont typeface="Arial"/>
              <a:buAutoNum type="arabicPeriod"/>
            </a:pPr>
            <a:r>
              <a:rPr lang="en" sz="1600"/>
              <a:t>In the Abbreviation field type </a:t>
            </a:r>
            <a:r>
              <a:rPr lang="en" sz="1600" b="1" i="1"/>
              <a:t>Formal.</a:t>
            </a:r>
          </a:p>
          <a:p>
            <a:pPr marL="457200" lvl="0" indent="-330200" rtl="0">
              <a:spcBef>
                <a:spcPts val="0"/>
              </a:spcBef>
              <a:buClr>
                <a:srgbClr val="000000"/>
              </a:buClr>
              <a:buSzPct val="100000"/>
              <a:buFont typeface="Arial"/>
              <a:buAutoNum type="arabicPeriod"/>
            </a:pPr>
            <a:r>
              <a:rPr lang="en" sz="1600"/>
              <a:t>Set the default number of points possible to </a:t>
            </a:r>
            <a:r>
              <a:rPr lang="en" sz="1600" b="1" i="1"/>
              <a:t>100.</a:t>
            </a:r>
          </a:p>
          <a:p>
            <a:pPr marL="457200" lvl="0" indent="-330200" rtl="0">
              <a:spcBef>
                <a:spcPts val="0"/>
              </a:spcBef>
              <a:buClr>
                <a:srgbClr val="000000"/>
              </a:buClr>
              <a:buSzPct val="100000"/>
              <a:buFont typeface="Arial"/>
              <a:buAutoNum type="arabicPeriod"/>
            </a:pPr>
            <a:r>
              <a:rPr lang="en" sz="1600"/>
              <a:t>Choose a</a:t>
            </a:r>
            <a:r>
              <a:rPr lang="en" sz="1600" b="1" i="1"/>
              <a:t> color.</a:t>
            </a:r>
          </a:p>
          <a:p>
            <a:pPr marL="457200" lvl="0" indent="-330200" rtl="0">
              <a:spcBef>
                <a:spcPts val="0"/>
              </a:spcBef>
              <a:buClr>
                <a:srgbClr val="000000"/>
              </a:buClr>
              <a:buSzPct val="100000"/>
              <a:buFont typeface="Arial"/>
              <a:buAutoNum type="arabicPeriod"/>
            </a:pPr>
            <a:r>
              <a:rPr lang="en" sz="1600"/>
              <a:t>Check to </a:t>
            </a:r>
            <a:r>
              <a:rPr lang="en" sz="1600" b="1" i="1"/>
              <a:t>include in the Final Grade</a:t>
            </a:r>
            <a:r>
              <a:rPr lang="en" sz="1600"/>
              <a:t>.</a:t>
            </a:r>
          </a:p>
          <a:p>
            <a:pPr marL="457200" lvl="0" indent="-330200" rtl="0">
              <a:spcBef>
                <a:spcPts val="0"/>
              </a:spcBef>
              <a:buClr>
                <a:srgbClr val="000000"/>
              </a:buClr>
              <a:buSzPct val="100000"/>
              <a:buFont typeface="Arial"/>
              <a:buAutoNum type="arabicPeriod"/>
            </a:pPr>
            <a:r>
              <a:rPr lang="en" sz="1600"/>
              <a:t>Choose to </a:t>
            </a:r>
            <a:r>
              <a:rPr lang="en" sz="1600" b="1" i="1"/>
              <a:t>publish assignments immediately.</a:t>
            </a:r>
          </a:p>
          <a:p>
            <a:pPr marL="457200" lvl="0" indent="-330200" rtl="0">
              <a:spcBef>
                <a:spcPts val="0"/>
              </a:spcBef>
              <a:buClr>
                <a:srgbClr val="000000"/>
              </a:buClr>
              <a:buSzPct val="100000"/>
              <a:buFont typeface="Arial"/>
              <a:buAutoNum type="arabicPeriod"/>
            </a:pPr>
            <a:r>
              <a:rPr lang="en" sz="1600"/>
              <a:t>Check to </a:t>
            </a:r>
            <a:r>
              <a:rPr lang="en" sz="1600" b="1" i="1"/>
              <a:t>publish scores.</a:t>
            </a:r>
            <a:r>
              <a:rPr lang="en" sz="1600" i="1"/>
              <a:t> </a:t>
            </a:r>
          </a:p>
          <a:p>
            <a:pPr marL="457200" lvl="0" indent="-330200" rtl="0">
              <a:spcBef>
                <a:spcPts val="0"/>
              </a:spcBef>
              <a:buClr>
                <a:srgbClr val="000000"/>
              </a:buClr>
              <a:buSzPct val="100000"/>
              <a:buFont typeface="Arial"/>
              <a:buAutoNum type="arabicPeriod"/>
            </a:pPr>
            <a:r>
              <a:rPr lang="en" sz="1600"/>
              <a:t>Add a description (Optional)</a:t>
            </a:r>
          </a:p>
          <a:p>
            <a:pPr marL="457200" lvl="0" indent="-330200" rtl="0">
              <a:spcBef>
                <a:spcPts val="0"/>
              </a:spcBef>
              <a:buClr>
                <a:srgbClr val="000000"/>
              </a:buClr>
              <a:buSzPct val="100000"/>
              <a:buFont typeface="Arial"/>
              <a:buAutoNum type="arabicPeriod"/>
            </a:pPr>
            <a:r>
              <a:rPr lang="en" sz="1600"/>
              <a:t>Click </a:t>
            </a:r>
            <a:r>
              <a:rPr lang="en" sz="1600" b="1" i="1"/>
              <a:t>OK </a:t>
            </a:r>
            <a:r>
              <a:rPr lang="en" sz="1600"/>
              <a:t>to save categories you created.</a:t>
            </a:r>
          </a:p>
          <a:p>
            <a:pPr marL="457200" lvl="0" indent="-330200" rtl="0">
              <a:spcBef>
                <a:spcPts val="0"/>
              </a:spcBef>
              <a:buClr>
                <a:srgbClr val="000000"/>
              </a:buClr>
              <a:buSzPct val="100000"/>
              <a:buFont typeface="Arial"/>
              <a:buAutoNum type="arabicPeriod"/>
            </a:pPr>
            <a:r>
              <a:rPr lang="en" sz="1600"/>
              <a:t>repeat steps 1-9 until you have the following categories: </a:t>
            </a:r>
            <a:r>
              <a:rPr lang="en" sz="1600" b="1" i="1"/>
              <a:t>informal, mid-term exam, final exam, and graduation project if needed</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Reporting Term Setup</a:t>
            </a:r>
          </a:p>
        </p:txBody>
      </p:sp>
      <p:sp>
        <p:nvSpPr>
          <p:cNvPr id="170" name="Shape 170"/>
          <p:cNvSpPr txBox="1"/>
          <p:nvPr/>
        </p:nvSpPr>
        <p:spPr>
          <a:xfrm>
            <a:off x="508000" y="1470025"/>
            <a:ext cx="8001000" cy="1616099"/>
          </a:xfrm>
          <a:prstGeom prst="rect">
            <a:avLst/>
          </a:prstGeom>
          <a:noFill/>
          <a:ln>
            <a:noFill/>
          </a:ln>
        </p:spPr>
        <p:txBody>
          <a:bodyPr lIns="91425" tIns="91425" rIns="91425" bIns="91425" anchor="t" anchorCtr="0">
            <a:noAutofit/>
          </a:bodyPr>
          <a:lstStyle/>
          <a:p>
            <a:pPr>
              <a:spcBef>
                <a:spcPts val="0"/>
              </a:spcBef>
              <a:buNone/>
            </a:pPr>
            <a:r>
              <a:rPr lang="en" sz="2400"/>
              <a:t>Calculates the final grade for an individual reporting term and must be setup for each reporting period. </a:t>
            </a:r>
            <a:r>
              <a:rPr lang="en" sz="2400" b="1" i="1"/>
              <a:t>This process will need to be completed for each class you teach.</a:t>
            </a:r>
          </a:p>
        </p:txBody>
      </p:sp>
      <p:pic>
        <p:nvPicPr>
          <p:cNvPr id="171" name="Shape 171"/>
          <p:cNvPicPr preferRelativeResize="0"/>
          <p:nvPr/>
        </p:nvPicPr>
        <p:blipFill>
          <a:blip r:embed="rId3">
            <a:alphaModFix/>
          </a:blip>
          <a:stretch>
            <a:fillRect/>
          </a:stretch>
        </p:blipFill>
        <p:spPr>
          <a:xfrm>
            <a:off x="3624250" y="2848125"/>
            <a:ext cx="4408850" cy="1958550"/>
          </a:xfrm>
          <a:prstGeom prst="rect">
            <a:avLst/>
          </a:prstGeom>
          <a:noFill/>
          <a:ln>
            <a:noFill/>
          </a:ln>
        </p:spPr>
      </p:pic>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200"/>
              <a:t>Reporting Term Setup - 18 Week Courses</a:t>
            </a:r>
          </a:p>
        </p:txBody>
      </p:sp>
      <p:sp>
        <p:nvSpPr>
          <p:cNvPr id="177" name="Shape 177"/>
          <p:cNvSpPr txBox="1"/>
          <p:nvPr/>
        </p:nvSpPr>
        <p:spPr>
          <a:xfrm>
            <a:off x="535300" y="1458675"/>
            <a:ext cx="8391900" cy="3462599"/>
          </a:xfrm>
          <a:prstGeom prst="rect">
            <a:avLst/>
          </a:prstGeom>
          <a:noFill/>
          <a:ln>
            <a:noFill/>
          </a:ln>
        </p:spPr>
        <p:txBody>
          <a:bodyPr lIns="91425" tIns="91425" rIns="91425" bIns="91425" anchor="t" anchorCtr="0">
            <a:noAutofit/>
          </a:bodyPr>
          <a:lstStyle/>
          <a:p>
            <a:pPr lvl="0" algn="ctr" rtl="0">
              <a:spcBef>
                <a:spcPts val="0"/>
              </a:spcBef>
              <a:buClr>
                <a:schemeClr val="dk1"/>
              </a:buClr>
              <a:buSzPct val="78571"/>
              <a:buFont typeface="Arial"/>
              <a:buNone/>
            </a:pPr>
            <a:r>
              <a:rPr lang="en" b="1" i="1">
                <a:solidFill>
                  <a:srgbClr val="FF0000"/>
                </a:solidFill>
              </a:rPr>
              <a:t>Please note that this setup DOES NOT apply to English III, English  IV, Spanish I, or French I</a:t>
            </a:r>
          </a:p>
          <a:p>
            <a:pPr algn="ctr" rtl="0">
              <a:spcBef>
                <a:spcPts val="0"/>
              </a:spcBef>
              <a:buNone/>
            </a:pPr>
            <a:endParaRPr b="1" i="1">
              <a:solidFill>
                <a:srgbClr val="FF0000"/>
              </a:solidFill>
            </a:endParaRPr>
          </a:p>
          <a:p>
            <a:pPr algn="ctr" rtl="0">
              <a:spcBef>
                <a:spcPts val="0"/>
              </a:spcBef>
              <a:buNone/>
            </a:pPr>
            <a:endParaRPr b="1" i="1"/>
          </a:p>
          <a:p>
            <a:pPr marL="457200" lvl="0" indent="-330200" algn="l" rtl="0">
              <a:spcBef>
                <a:spcPts val="0"/>
              </a:spcBef>
              <a:spcAft>
                <a:spcPts val="0"/>
              </a:spcAft>
              <a:buClr>
                <a:srgbClr val="000000"/>
              </a:buClr>
              <a:buSzPct val="100000"/>
              <a:buFont typeface="Arial"/>
              <a:buChar char="●"/>
            </a:pPr>
            <a:r>
              <a:rPr lang="en" sz="1600" u="sng"/>
              <a:t>Quarter 1or Quarter 3 - 37.5</a:t>
            </a:r>
          </a:p>
          <a:p>
            <a:pPr marL="914400" lvl="1" indent="-330200" algn="l" rtl="0">
              <a:spcBef>
                <a:spcPts val="0"/>
              </a:spcBef>
              <a:spcAft>
                <a:spcPts val="0"/>
              </a:spcAft>
              <a:buClr>
                <a:srgbClr val="000000"/>
              </a:buClr>
              <a:buSzPct val="100000"/>
              <a:buFont typeface="Arial"/>
              <a:buChar char="○"/>
            </a:pPr>
            <a:r>
              <a:rPr lang="en" sz="1600"/>
              <a:t>Formal - 60</a:t>
            </a:r>
          </a:p>
          <a:p>
            <a:pPr marL="914400" lvl="1" indent="-330200" algn="l" rtl="0">
              <a:spcBef>
                <a:spcPts val="0"/>
              </a:spcBef>
              <a:spcAft>
                <a:spcPts val="0"/>
              </a:spcAft>
              <a:buClr>
                <a:srgbClr val="000000"/>
              </a:buClr>
              <a:buSzPct val="100000"/>
              <a:buFont typeface="Arial"/>
              <a:buChar char="○"/>
            </a:pPr>
            <a:r>
              <a:rPr lang="en" sz="1600"/>
              <a:t>Informal - 20</a:t>
            </a:r>
          </a:p>
          <a:p>
            <a:pPr marL="914400" lvl="1" indent="-330200" algn="l" rtl="0">
              <a:spcBef>
                <a:spcPts val="0"/>
              </a:spcBef>
              <a:spcAft>
                <a:spcPts val="0"/>
              </a:spcAft>
              <a:buClr>
                <a:srgbClr val="000000"/>
              </a:buClr>
              <a:buSzPct val="100000"/>
              <a:buFont typeface="Arial"/>
              <a:buChar char="○"/>
            </a:pPr>
            <a:r>
              <a:rPr lang="en" sz="1600"/>
              <a:t>Mid-Term - 20</a:t>
            </a:r>
          </a:p>
          <a:p>
            <a:pPr marL="457200" lvl="0" indent="0" algn="l" rtl="0">
              <a:spcBef>
                <a:spcPts val="0"/>
              </a:spcBef>
              <a:spcAft>
                <a:spcPts val="0"/>
              </a:spcAft>
              <a:buNone/>
            </a:pPr>
            <a:endParaRPr sz="1600"/>
          </a:p>
          <a:p>
            <a:pPr marL="457200" lvl="0" indent="-330200" algn="l" rtl="0">
              <a:spcBef>
                <a:spcPts val="0"/>
              </a:spcBef>
              <a:spcAft>
                <a:spcPts val="0"/>
              </a:spcAft>
              <a:buClr>
                <a:srgbClr val="000000"/>
              </a:buClr>
              <a:buSzPct val="100000"/>
              <a:buFont typeface="Arial"/>
              <a:buChar char="●"/>
            </a:pPr>
            <a:r>
              <a:rPr lang="en" sz="1600" u="sng"/>
              <a:t>Quarter 2 or Quarter 4- 37.5</a:t>
            </a:r>
          </a:p>
          <a:p>
            <a:pPr marL="914400" lvl="1" indent="-330200" algn="l" rtl="0">
              <a:spcBef>
                <a:spcPts val="0"/>
              </a:spcBef>
              <a:spcAft>
                <a:spcPts val="0"/>
              </a:spcAft>
              <a:buClr>
                <a:srgbClr val="000000"/>
              </a:buClr>
              <a:buSzPct val="100000"/>
              <a:buFont typeface="Arial"/>
              <a:buChar char="○"/>
            </a:pPr>
            <a:r>
              <a:rPr lang="en" sz="1600"/>
              <a:t>Formal -70</a:t>
            </a:r>
          </a:p>
          <a:p>
            <a:pPr marL="914400" lvl="1" indent="-330200" algn="l" rtl="0">
              <a:spcBef>
                <a:spcPts val="0"/>
              </a:spcBef>
              <a:spcAft>
                <a:spcPts val="0"/>
              </a:spcAft>
              <a:buClr>
                <a:srgbClr val="000000"/>
              </a:buClr>
              <a:buSzPct val="100000"/>
              <a:buFont typeface="Arial"/>
              <a:buChar char="○"/>
            </a:pPr>
            <a:r>
              <a:rPr lang="en" sz="1600"/>
              <a:t>Informal - 30</a:t>
            </a:r>
          </a:p>
          <a:p>
            <a:pPr marL="457200" lvl="0" indent="0" algn="l" rtl="0">
              <a:spcBef>
                <a:spcPts val="0"/>
              </a:spcBef>
              <a:spcAft>
                <a:spcPts val="0"/>
              </a:spcAft>
              <a:buNone/>
            </a:pPr>
            <a:endParaRPr sz="1600"/>
          </a:p>
          <a:p>
            <a:pPr marL="457200" lvl="0" indent="-330200" algn="l" rtl="0">
              <a:spcBef>
                <a:spcPts val="0"/>
              </a:spcBef>
              <a:spcAft>
                <a:spcPts val="0"/>
              </a:spcAft>
              <a:buClr>
                <a:srgbClr val="000000"/>
              </a:buClr>
              <a:buSzPct val="100000"/>
              <a:buFont typeface="Arial"/>
              <a:buChar char="●"/>
            </a:pPr>
            <a:r>
              <a:rPr lang="en" sz="1600" u="sng"/>
              <a:t>E1 - 25</a:t>
            </a:r>
          </a:p>
          <a:p>
            <a:pPr marL="914400" lvl="1" indent="-330200" algn="l" rtl="0">
              <a:spcBef>
                <a:spcPts val="0"/>
              </a:spcBef>
              <a:spcAft>
                <a:spcPts val="0"/>
              </a:spcAft>
              <a:buClr>
                <a:srgbClr val="000000"/>
              </a:buClr>
              <a:buSzPct val="100000"/>
              <a:buFont typeface="Arial"/>
              <a:buChar char="○"/>
            </a:pPr>
            <a:r>
              <a:rPr lang="en" sz="1600"/>
              <a:t>Final Exam - 100</a:t>
            </a:r>
          </a:p>
          <a:p>
            <a:pPr lvl="0" algn="l">
              <a:spcBef>
                <a:spcPts val="0"/>
              </a:spcBef>
              <a:buNone/>
            </a:pPr>
            <a:endParaRP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Agenda 	</a:t>
            </a:r>
          </a:p>
        </p:txBody>
      </p:sp>
      <p:sp>
        <p:nvSpPr>
          <p:cNvPr id="39" name="Shape 3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What is PowerSchool?</a:t>
            </a:r>
          </a:p>
          <a:p>
            <a:pPr marL="457200" lvl="0" indent="-419100" rtl="0">
              <a:spcBef>
                <a:spcPts val="0"/>
              </a:spcBef>
              <a:buClr>
                <a:schemeClr val="dk1"/>
              </a:buClr>
              <a:buSzPct val="100000"/>
              <a:buFont typeface="Arial"/>
              <a:buChar char="●"/>
            </a:pPr>
            <a:r>
              <a:rPr lang="en"/>
              <a:t>PowerTeacher Overview</a:t>
            </a:r>
          </a:p>
          <a:p>
            <a:pPr marL="457200" lvl="0" indent="-419100" rtl="0">
              <a:spcBef>
                <a:spcPts val="0"/>
              </a:spcBef>
              <a:buClr>
                <a:schemeClr val="dk1"/>
              </a:buClr>
              <a:buSzPct val="100000"/>
              <a:buFont typeface="Arial"/>
              <a:buChar char="●"/>
            </a:pPr>
            <a:r>
              <a:rPr lang="en"/>
              <a:t>PowerTeacher Gradebook	Overview</a:t>
            </a:r>
          </a:p>
          <a:p>
            <a:pPr marL="457200" lvl="0" indent="-419100" rtl="0">
              <a:spcBef>
                <a:spcPts val="0"/>
              </a:spcBef>
              <a:buClr>
                <a:schemeClr val="dk1"/>
              </a:buClr>
              <a:buSzPct val="100000"/>
              <a:buFont typeface="Arial"/>
              <a:buChar char="●"/>
            </a:pPr>
            <a:r>
              <a:rPr lang="en"/>
              <a:t>List of Additional Resources</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2800"/>
              <a:t>Reporting Term Setup - 18 Week Courses (English III and IV Only)</a:t>
            </a:r>
          </a:p>
        </p:txBody>
      </p:sp>
      <p:sp>
        <p:nvSpPr>
          <p:cNvPr id="183" name="Shape 183"/>
          <p:cNvSpPr txBox="1"/>
          <p:nvPr/>
        </p:nvSpPr>
        <p:spPr>
          <a:xfrm>
            <a:off x="535300" y="1269750"/>
            <a:ext cx="8151600" cy="3730199"/>
          </a:xfrm>
          <a:prstGeom prst="rect">
            <a:avLst/>
          </a:prstGeom>
          <a:noFill/>
          <a:ln>
            <a:noFill/>
          </a:ln>
        </p:spPr>
        <p:txBody>
          <a:bodyPr lIns="91425" tIns="91425" rIns="91425" bIns="91425" anchor="t" anchorCtr="0">
            <a:noAutofit/>
          </a:bodyPr>
          <a:lstStyle/>
          <a:p>
            <a:pPr marL="457200" lvl="0" indent="-330200" algn="l" rtl="0">
              <a:spcBef>
                <a:spcPts val="0"/>
              </a:spcBef>
              <a:buClr>
                <a:srgbClr val="000000"/>
              </a:buClr>
              <a:buSzPct val="100000"/>
              <a:buFont typeface="Arial"/>
              <a:buChar char="●"/>
            </a:pPr>
            <a:r>
              <a:rPr lang="en" sz="1600" u="sng"/>
              <a:t>Quarter 1 or Quarter 3- 37.5</a:t>
            </a:r>
          </a:p>
          <a:p>
            <a:pPr marL="914400" lvl="1" indent="-330200" algn="l" rtl="0">
              <a:spcBef>
                <a:spcPts val="0"/>
              </a:spcBef>
              <a:buClr>
                <a:srgbClr val="000000"/>
              </a:buClr>
              <a:buSzPct val="100000"/>
              <a:buFont typeface="Arial"/>
              <a:buChar char="○"/>
            </a:pPr>
            <a:r>
              <a:rPr lang="en" sz="1600"/>
              <a:t>Formal - 60</a:t>
            </a:r>
          </a:p>
          <a:p>
            <a:pPr marL="914400" lvl="1" indent="-330200" algn="l" rtl="0">
              <a:spcBef>
                <a:spcPts val="0"/>
              </a:spcBef>
              <a:buClr>
                <a:srgbClr val="000000"/>
              </a:buClr>
              <a:buSzPct val="100000"/>
              <a:buFont typeface="Arial"/>
              <a:buChar char="○"/>
            </a:pPr>
            <a:r>
              <a:rPr lang="en" sz="1600"/>
              <a:t>Informal - 20</a:t>
            </a:r>
          </a:p>
          <a:p>
            <a:pPr marL="914400" lvl="1" indent="-330200" algn="l" rtl="0">
              <a:spcBef>
                <a:spcPts val="0"/>
              </a:spcBef>
              <a:buClr>
                <a:srgbClr val="000000"/>
              </a:buClr>
              <a:buSzPct val="100000"/>
              <a:buFont typeface="Arial"/>
              <a:buChar char="○"/>
            </a:pPr>
            <a:r>
              <a:rPr lang="en" sz="1600"/>
              <a:t>Mid-Term - 20</a:t>
            </a:r>
          </a:p>
          <a:p>
            <a:pPr marL="457200" lvl="0" indent="0" algn="l" rtl="0">
              <a:spcBef>
                <a:spcPts val="0"/>
              </a:spcBef>
              <a:buNone/>
            </a:pPr>
            <a:endParaRPr sz="1600"/>
          </a:p>
          <a:p>
            <a:pPr marL="457200" lvl="0" indent="-330200" algn="l" rtl="0">
              <a:spcBef>
                <a:spcPts val="0"/>
              </a:spcBef>
              <a:buClr>
                <a:srgbClr val="000000"/>
              </a:buClr>
              <a:buSzPct val="100000"/>
              <a:buFont typeface="Arial"/>
              <a:buChar char="●"/>
            </a:pPr>
            <a:r>
              <a:rPr lang="en" sz="1600" u="sng"/>
              <a:t>Quarter 2 or Quarter 4 - 37.5</a:t>
            </a:r>
          </a:p>
          <a:p>
            <a:pPr marL="914400" lvl="1" indent="-330200" algn="l" rtl="0">
              <a:spcBef>
                <a:spcPts val="0"/>
              </a:spcBef>
              <a:buClr>
                <a:srgbClr val="000000"/>
              </a:buClr>
              <a:buSzPct val="100000"/>
              <a:buFont typeface="Arial"/>
              <a:buChar char="○"/>
            </a:pPr>
            <a:r>
              <a:rPr lang="en" sz="1600"/>
              <a:t>Formal - 60</a:t>
            </a:r>
          </a:p>
          <a:p>
            <a:pPr marL="914400" lvl="1" indent="-330200" algn="l" rtl="0">
              <a:spcBef>
                <a:spcPts val="0"/>
              </a:spcBef>
              <a:buClr>
                <a:srgbClr val="000000"/>
              </a:buClr>
              <a:buSzPct val="100000"/>
              <a:buFont typeface="Arial"/>
              <a:buChar char="○"/>
            </a:pPr>
            <a:r>
              <a:rPr lang="en" sz="1600"/>
              <a:t>Informal - 20</a:t>
            </a:r>
          </a:p>
          <a:p>
            <a:pPr marL="914400" lvl="1" indent="-330200" algn="l" rtl="0">
              <a:spcBef>
                <a:spcPts val="0"/>
              </a:spcBef>
              <a:buClr>
                <a:srgbClr val="000000"/>
              </a:buClr>
              <a:buSzPct val="100000"/>
              <a:buFont typeface="Arial"/>
              <a:buChar char="○"/>
            </a:pPr>
            <a:r>
              <a:rPr lang="en" sz="1600"/>
              <a:t>Graduation Project - 20</a:t>
            </a:r>
          </a:p>
          <a:p>
            <a:pPr marL="457200" lvl="0" indent="0" algn="l" rtl="0">
              <a:spcBef>
                <a:spcPts val="0"/>
              </a:spcBef>
              <a:buNone/>
            </a:pPr>
            <a:endParaRPr sz="1600"/>
          </a:p>
          <a:p>
            <a:pPr marL="457200" lvl="0" indent="-330200" algn="l" rtl="0">
              <a:spcBef>
                <a:spcPts val="0"/>
              </a:spcBef>
              <a:buClr>
                <a:srgbClr val="000000"/>
              </a:buClr>
              <a:buSzPct val="100000"/>
              <a:buFont typeface="Arial"/>
              <a:buChar char="●"/>
            </a:pPr>
            <a:r>
              <a:rPr lang="en" sz="1600" u="sng"/>
              <a:t>E1 - 25</a:t>
            </a:r>
          </a:p>
          <a:p>
            <a:pPr marL="914400" lvl="1" indent="-330200" algn="l" rtl="0">
              <a:spcBef>
                <a:spcPts val="0"/>
              </a:spcBef>
              <a:buClr>
                <a:srgbClr val="000000"/>
              </a:buClr>
              <a:buSzPct val="100000"/>
              <a:buFont typeface="Arial"/>
              <a:buChar char="○"/>
            </a:pPr>
            <a:r>
              <a:rPr lang="en" sz="1600"/>
              <a:t>Final Exam - 100</a:t>
            </a:r>
          </a:p>
          <a:p>
            <a:pPr lvl="0" algn="l" rtl="0">
              <a:spcBef>
                <a:spcPts val="0"/>
              </a:spcBef>
              <a:buNone/>
            </a:pPr>
            <a:endParaRP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2800"/>
              <a:t>Reporting Term Setup - 18 Week Courses (Spanish I and French I Only)</a:t>
            </a:r>
          </a:p>
        </p:txBody>
      </p:sp>
      <p:sp>
        <p:nvSpPr>
          <p:cNvPr id="189" name="Shape 189"/>
          <p:cNvSpPr txBox="1"/>
          <p:nvPr/>
        </p:nvSpPr>
        <p:spPr>
          <a:xfrm>
            <a:off x="535300" y="1269750"/>
            <a:ext cx="8151600" cy="3730199"/>
          </a:xfrm>
          <a:prstGeom prst="rect">
            <a:avLst/>
          </a:prstGeom>
          <a:noFill/>
          <a:ln>
            <a:noFill/>
          </a:ln>
        </p:spPr>
        <p:txBody>
          <a:bodyPr lIns="91425" tIns="91425" rIns="91425" bIns="91425" anchor="t" anchorCtr="0">
            <a:noAutofit/>
          </a:bodyPr>
          <a:lstStyle/>
          <a:p>
            <a:pPr marL="457200" lvl="0" indent="-330200" algn="l" rtl="0">
              <a:spcBef>
                <a:spcPts val="0"/>
              </a:spcBef>
              <a:buClr>
                <a:srgbClr val="000000"/>
              </a:buClr>
              <a:buSzPct val="100000"/>
              <a:buFont typeface="Arial"/>
              <a:buChar char="●"/>
            </a:pPr>
            <a:r>
              <a:rPr lang="en" sz="1600" u="sng"/>
              <a:t>Quarter 1 or Quarter 3 - 37.5</a:t>
            </a:r>
          </a:p>
          <a:p>
            <a:pPr marL="914400" lvl="1" indent="-330200" algn="l" rtl="0">
              <a:spcBef>
                <a:spcPts val="0"/>
              </a:spcBef>
              <a:buClr>
                <a:srgbClr val="000000"/>
              </a:buClr>
              <a:buSzPct val="100000"/>
              <a:buFont typeface="Arial"/>
              <a:buChar char="○"/>
            </a:pPr>
            <a:r>
              <a:rPr lang="en" sz="1600"/>
              <a:t>Formal - 60</a:t>
            </a:r>
          </a:p>
          <a:p>
            <a:pPr marL="914400" lvl="1" indent="-330200" algn="l" rtl="0">
              <a:spcBef>
                <a:spcPts val="0"/>
              </a:spcBef>
              <a:buClr>
                <a:srgbClr val="000000"/>
              </a:buClr>
              <a:buSzPct val="100000"/>
              <a:buFont typeface="Arial"/>
              <a:buChar char="○"/>
            </a:pPr>
            <a:r>
              <a:rPr lang="en" sz="1600"/>
              <a:t>Informal - 20</a:t>
            </a:r>
          </a:p>
          <a:p>
            <a:pPr marL="914400" lvl="1" indent="-330200" algn="l" rtl="0">
              <a:spcBef>
                <a:spcPts val="0"/>
              </a:spcBef>
              <a:buClr>
                <a:srgbClr val="000000"/>
              </a:buClr>
              <a:buSzPct val="100000"/>
              <a:buFont typeface="Arial"/>
              <a:buChar char="○"/>
            </a:pPr>
            <a:r>
              <a:rPr lang="en" sz="1600"/>
              <a:t>Mid-Term - 20</a:t>
            </a:r>
          </a:p>
          <a:p>
            <a:pPr marL="457200" lvl="0" indent="0" algn="l" rtl="0">
              <a:spcBef>
                <a:spcPts val="0"/>
              </a:spcBef>
              <a:buNone/>
            </a:pPr>
            <a:endParaRPr sz="1600"/>
          </a:p>
          <a:p>
            <a:pPr marL="457200" lvl="0" indent="-330200" algn="l" rtl="0">
              <a:spcBef>
                <a:spcPts val="0"/>
              </a:spcBef>
              <a:buClr>
                <a:srgbClr val="000000"/>
              </a:buClr>
              <a:buSzPct val="100000"/>
              <a:buFont typeface="Arial"/>
              <a:buChar char="●"/>
            </a:pPr>
            <a:r>
              <a:rPr lang="en" sz="1600" u="sng"/>
              <a:t>Quarter 2 or Quarter 4- 37.5</a:t>
            </a:r>
          </a:p>
          <a:p>
            <a:pPr marL="914400" lvl="1" indent="-330200" algn="l" rtl="0">
              <a:spcBef>
                <a:spcPts val="0"/>
              </a:spcBef>
              <a:buClr>
                <a:srgbClr val="000000"/>
              </a:buClr>
              <a:buSzPct val="100000"/>
              <a:buFont typeface="Arial"/>
              <a:buChar char="○"/>
            </a:pPr>
            <a:r>
              <a:rPr lang="en" sz="1600"/>
              <a:t>Formal - 45</a:t>
            </a:r>
          </a:p>
          <a:p>
            <a:pPr marL="914400" lvl="1" indent="-330200" algn="l" rtl="0">
              <a:spcBef>
                <a:spcPts val="0"/>
              </a:spcBef>
              <a:buClr>
                <a:srgbClr val="000000"/>
              </a:buClr>
              <a:buSzPct val="100000"/>
              <a:buFont typeface="Arial"/>
              <a:buChar char="○"/>
            </a:pPr>
            <a:r>
              <a:rPr lang="en" sz="1600"/>
              <a:t>Informal - 30</a:t>
            </a:r>
          </a:p>
          <a:p>
            <a:pPr marL="914400" lvl="1" indent="-330200" algn="l" rtl="0">
              <a:spcBef>
                <a:spcPts val="0"/>
              </a:spcBef>
              <a:buClr>
                <a:srgbClr val="000000"/>
              </a:buClr>
              <a:buSzPct val="100000"/>
              <a:buFont typeface="Arial"/>
              <a:buChar char="○"/>
            </a:pPr>
            <a:r>
              <a:rPr lang="en" sz="1600"/>
              <a:t>Summative Performance- 25</a:t>
            </a:r>
          </a:p>
          <a:p>
            <a:pPr marL="457200" lvl="0" indent="0" algn="l" rtl="0">
              <a:spcBef>
                <a:spcPts val="0"/>
              </a:spcBef>
              <a:buNone/>
            </a:pPr>
            <a:endParaRPr sz="1600"/>
          </a:p>
          <a:p>
            <a:pPr marL="457200" lvl="0" indent="-330200" algn="l" rtl="0">
              <a:spcBef>
                <a:spcPts val="0"/>
              </a:spcBef>
              <a:buClr>
                <a:srgbClr val="000000"/>
              </a:buClr>
              <a:buSzPct val="100000"/>
              <a:buFont typeface="Arial"/>
              <a:buChar char="●"/>
            </a:pPr>
            <a:r>
              <a:rPr lang="en" sz="1600" u="sng"/>
              <a:t>E1 - 25</a:t>
            </a:r>
          </a:p>
          <a:p>
            <a:pPr marL="914400" lvl="1" indent="-330200" algn="l" rtl="0">
              <a:spcBef>
                <a:spcPts val="0"/>
              </a:spcBef>
              <a:buClr>
                <a:srgbClr val="000000"/>
              </a:buClr>
              <a:buSzPct val="100000"/>
              <a:buFont typeface="Arial"/>
              <a:buChar char="○"/>
            </a:pPr>
            <a:r>
              <a:rPr lang="en" sz="1600"/>
              <a:t>Final Exam - 100</a:t>
            </a:r>
          </a:p>
          <a:p>
            <a:pPr lvl="0" algn="l" rtl="0">
              <a:spcBef>
                <a:spcPts val="0"/>
              </a:spcBef>
              <a:buNone/>
            </a:pPr>
            <a:endParaRP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3200"/>
              <a:t>Reporting Term Setup - 36 Week Courses</a:t>
            </a:r>
          </a:p>
        </p:txBody>
      </p:sp>
      <p:sp>
        <p:nvSpPr>
          <p:cNvPr id="195" name="Shape 195"/>
          <p:cNvSpPr txBox="1"/>
          <p:nvPr/>
        </p:nvSpPr>
        <p:spPr>
          <a:xfrm>
            <a:off x="641400" y="1765525"/>
            <a:ext cx="3448199" cy="3128100"/>
          </a:xfrm>
          <a:prstGeom prst="rect">
            <a:avLst/>
          </a:prstGeom>
          <a:noFill/>
          <a:ln>
            <a:noFill/>
          </a:ln>
        </p:spPr>
        <p:txBody>
          <a:bodyPr lIns="91425" tIns="91425" rIns="91425" bIns="91425" anchor="t" anchorCtr="0">
            <a:noAutofit/>
          </a:bodyPr>
          <a:lstStyle/>
          <a:p>
            <a:pPr marL="457200" lvl="0" indent="-330200" algn="l" rtl="0">
              <a:spcBef>
                <a:spcPts val="0"/>
              </a:spcBef>
              <a:spcAft>
                <a:spcPts val="0"/>
              </a:spcAft>
              <a:buClr>
                <a:srgbClr val="000000"/>
              </a:buClr>
              <a:buSzPct val="114285"/>
              <a:buFont typeface="Arial"/>
              <a:buChar char="●"/>
            </a:pPr>
            <a:r>
              <a:rPr lang="en" b="1"/>
              <a:t>Semester 1 - 37.5 </a:t>
            </a:r>
          </a:p>
          <a:p>
            <a:pPr marL="914400" lvl="1" indent="-330200" algn="l" rtl="0">
              <a:spcBef>
                <a:spcPts val="0"/>
              </a:spcBef>
              <a:spcAft>
                <a:spcPts val="0"/>
              </a:spcAft>
              <a:buClr>
                <a:srgbClr val="000000"/>
              </a:buClr>
              <a:buSzPct val="100000"/>
              <a:buFont typeface="Arial"/>
              <a:buChar char="○"/>
            </a:pPr>
            <a:r>
              <a:rPr lang="en" sz="1600" u="sng"/>
              <a:t>Quarter 1 - 40</a:t>
            </a:r>
          </a:p>
          <a:p>
            <a:pPr marL="1371600" lvl="2" indent="-330200" algn="l" rtl="0">
              <a:spcBef>
                <a:spcPts val="0"/>
              </a:spcBef>
              <a:spcAft>
                <a:spcPts val="0"/>
              </a:spcAft>
              <a:buClr>
                <a:srgbClr val="000000"/>
              </a:buClr>
              <a:buSzPct val="100000"/>
              <a:buFont typeface="Arial"/>
              <a:buChar char="■"/>
            </a:pPr>
            <a:r>
              <a:rPr lang="en" sz="1600"/>
              <a:t>Formal - 70</a:t>
            </a:r>
          </a:p>
          <a:p>
            <a:pPr marL="1371600" lvl="2" indent="-330200" algn="l" rtl="0">
              <a:spcBef>
                <a:spcPts val="0"/>
              </a:spcBef>
              <a:spcAft>
                <a:spcPts val="0"/>
              </a:spcAft>
              <a:buClr>
                <a:srgbClr val="000000"/>
              </a:buClr>
              <a:buSzPct val="100000"/>
              <a:buFont typeface="Arial"/>
              <a:buChar char="■"/>
            </a:pPr>
            <a:r>
              <a:rPr lang="en" sz="1600"/>
              <a:t>Informal - 30</a:t>
            </a:r>
          </a:p>
          <a:p>
            <a:pPr marL="457200" lvl="0" indent="0" algn="l" rtl="0">
              <a:spcBef>
                <a:spcPts val="0"/>
              </a:spcBef>
              <a:spcAft>
                <a:spcPts val="0"/>
              </a:spcAft>
              <a:buNone/>
            </a:pPr>
            <a:endParaRPr sz="1600"/>
          </a:p>
          <a:p>
            <a:pPr marL="914400" lvl="1" indent="-330200" algn="l" rtl="0">
              <a:spcBef>
                <a:spcPts val="0"/>
              </a:spcBef>
              <a:spcAft>
                <a:spcPts val="0"/>
              </a:spcAft>
              <a:buClr>
                <a:srgbClr val="000000"/>
              </a:buClr>
              <a:buSzPct val="100000"/>
              <a:buFont typeface="Arial"/>
              <a:buChar char="○"/>
            </a:pPr>
            <a:r>
              <a:rPr lang="en" sz="1600" u="sng"/>
              <a:t>Quarter 2 - 40</a:t>
            </a:r>
          </a:p>
          <a:p>
            <a:pPr marL="1371600" lvl="2" indent="-330200" algn="l" rtl="0">
              <a:spcBef>
                <a:spcPts val="0"/>
              </a:spcBef>
              <a:spcAft>
                <a:spcPts val="0"/>
              </a:spcAft>
              <a:buClr>
                <a:srgbClr val="000000"/>
              </a:buClr>
              <a:buSzPct val="100000"/>
              <a:buFont typeface="Arial"/>
              <a:buChar char="■"/>
            </a:pPr>
            <a:r>
              <a:rPr lang="en" sz="1600"/>
              <a:t>Formal -70</a:t>
            </a:r>
          </a:p>
          <a:p>
            <a:pPr marL="1371600" lvl="2" indent="-330200" algn="l" rtl="0">
              <a:spcBef>
                <a:spcPts val="0"/>
              </a:spcBef>
              <a:spcAft>
                <a:spcPts val="0"/>
              </a:spcAft>
              <a:buClr>
                <a:srgbClr val="000000"/>
              </a:buClr>
              <a:buSzPct val="100000"/>
              <a:buFont typeface="Arial"/>
              <a:buChar char="■"/>
            </a:pPr>
            <a:r>
              <a:rPr lang="en" sz="1600"/>
              <a:t>Informal - 30</a:t>
            </a:r>
          </a:p>
          <a:p>
            <a:pPr marL="457200" lvl="0" indent="0" algn="l" rtl="0">
              <a:spcBef>
                <a:spcPts val="0"/>
              </a:spcBef>
              <a:spcAft>
                <a:spcPts val="0"/>
              </a:spcAft>
              <a:buNone/>
            </a:pPr>
            <a:endParaRPr sz="1600"/>
          </a:p>
          <a:p>
            <a:pPr marL="914400" lvl="1" indent="-330200" algn="l" rtl="0">
              <a:spcBef>
                <a:spcPts val="0"/>
              </a:spcBef>
              <a:spcAft>
                <a:spcPts val="0"/>
              </a:spcAft>
              <a:buClr>
                <a:srgbClr val="000000"/>
              </a:buClr>
              <a:buSzPct val="100000"/>
              <a:buFont typeface="Arial"/>
              <a:buChar char="○"/>
            </a:pPr>
            <a:r>
              <a:rPr lang="en" sz="1600" u="sng"/>
              <a:t>X1 - 20</a:t>
            </a:r>
          </a:p>
          <a:p>
            <a:pPr marL="1371600" lvl="2" indent="-330200" algn="l" rtl="0">
              <a:spcBef>
                <a:spcPts val="0"/>
              </a:spcBef>
              <a:spcAft>
                <a:spcPts val="0"/>
              </a:spcAft>
              <a:buClr>
                <a:srgbClr val="000000"/>
              </a:buClr>
              <a:buSzPct val="100000"/>
              <a:buFont typeface="Arial"/>
              <a:buChar char="■"/>
            </a:pPr>
            <a:r>
              <a:rPr lang="en" sz="1600"/>
              <a:t>Mid-Term Exam - 100</a:t>
            </a:r>
          </a:p>
          <a:p>
            <a:pPr lvl="0" algn="l" rtl="0">
              <a:spcBef>
                <a:spcPts val="0"/>
              </a:spcBef>
              <a:buNone/>
            </a:pPr>
            <a:endParaRPr/>
          </a:p>
        </p:txBody>
      </p:sp>
      <p:sp>
        <p:nvSpPr>
          <p:cNvPr id="196" name="Shape 196"/>
          <p:cNvSpPr txBox="1"/>
          <p:nvPr/>
        </p:nvSpPr>
        <p:spPr>
          <a:xfrm>
            <a:off x="235650" y="1309000"/>
            <a:ext cx="8559300" cy="210899"/>
          </a:xfrm>
          <a:prstGeom prst="rect">
            <a:avLst/>
          </a:prstGeom>
          <a:noFill/>
          <a:ln>
            <a:noFill/>
          </a:ln>
        </p:spPr>
        <p:txBody>
          <a:bodyPr lIns="91425" tIns="91425" rIns="91425" bIns="91425" anchor="t" anchorCtr="0">
            <a:noAutofit/>
          </a:bodyPr>
          <a:lstStyle/>
          <a:p>
            <a:pPr algn="ctr">
              <a:spcBef>
                <a:spcPts val="0"/>
              </a:spcBef>
              <a:buNone/>
            </a:pPr>
            <a:r>
              <a:rPr lang="en" b="1" i="1">
                <a:solidFill>
                  <a:srgbClr val="FF0000"/>
                </a:solidFill>
              </a:rPr>
              <a:t>Please note that this setup DOES NOT apply to English III, English  IV, Spanish I, or French I</a:t>
            </a:r>
          </a:p>
        </p:txBody>
      </p:sp>
      <p:sp>
        <p:nvSpPr>
          <p:cNvPr id="197" name="Shape 197"/>
          <p:cNvSpPr txBox="1"/>
          <p:nvPr/>
        </p:nvSpPr>
        <p:spPr>
          <a:xfrm>
            <a:off x="5072100" y="1765525"/>
            <a:ext cx="3448199" cy="3128100"/>
          </a:xfrm>
          <a:prstGeom prst="rect">
            <a:avLst/>
          </a:prstGeom>
          <a:noFill/>
          <a:ln>
            <a:noFill/>
          </a:ln>
        </p:spPr>
        <p:txBody>
          <a:bodyPr lIns="91425" tIns="91425" rIns="91425" bIns="91425" anchor="t" anchorCtr="0">
            <a:noAutofit/>
          </a:bodyPr>
          <a:lstStyle/>
          <a:p>
            <a:pPr marL="457200" lvl="0" indent="-330200" algn="l" rtl="0">
              <a:spcBef>
                <a:spcPts val="0"/>
              </a:spcBef>
              <a:spcAft>
                <a:spcPts val="0"/>
              </a:spcAft>
              <a:buClr>
                <a:srgbClr val="000000"/>
              </a:buClr>
              <a:buSzPct val="114285"/>
              <a:buFont typeface="Arial"/>
              <a:buChar char="●"/>
            </a:pPr>
            <a:r>
              <a:rPr lang="en" b="1"/>
              <a:t>Semester 2 - 37.5</a:t>
            </a:r>
          </a:p>
          <a:p>
            <a:pPr marL="914400" lvl="1" indent="-330200" algn="l" rtl="0">
              <a:spcBef>
                <a:spcPts val="0"/>
              </a:spcBef>
              <a:spcAft>
                <a:spcPts val="0"/>
              </a:spcAft>
              <a:buClr>
                <a:srgbClr val="000000"/>
              </a:buClr>
              <a:buSzPct val="100000"/>
              <a:buFont typeface="Arial"/>
              <a:buChar char="○"/>
            </a:pPr>
            <a:r>
              <a:rPr lang="en" sz="1600" u="sng"/>
              <a:t>Quarter 3 - 100</a:t>
            </a:r>
          </a:p>
          <a:p>
            <a:pPr marL="1371600" lvl="2" indent="-330200" algn="l" rtl="0">
              <a:spcBef>
                <a:spcPts val="0"/>
              </a:spcBef>
              <a:spcAft>
                <a:spcPts val="0"/>
              </a:spcAft>
              <a:buClr>
                <a:srgbClr val="000000"/>
              </a:buClr>
              <a:buSzPct val="100000"/>
              <a:buFont typeface="Arial"/>
              <a:buChar char="■"/>
            </a:pPr>
            <a:r>
              <a:rPr lang="en" sz="1600"/>
              <a:t>Formal - 70</a:t>
            </a:r>
          </a:p>
          <a:p>
            <a:pPr marL="1371600" lvl="2" indent="-330200" algn="l" rtl="0">
              <a:spcBef>
                <a:spcPts val="0"/>
              </a:spcBef>
              <a:spcAft>
                <a:spcPts val="0"/>
              </a:spcAft>
              <a:buClr>
                <a:srgbClr val="000000"/>
              </a:buClr>
              <a:buSzPct val="100000"/>
              <a:buFont typeface="Arial"/>
              <a:buChar char="■"/>
            </a:pPr>
            <a:r>
              <a:rPr lang="en" sz="1600"/>
              <a:t>Informal - 30</a:t>
            </a:r>
          </a:p>
          <a:p>
            <a:pPr marL="457200" lvl="0" indent="0" algn="l" rtl="0">
              <a:spcBef>
                <a:spcPts val="0"/>
              </a:spcBef>
              <a:spcAft>
                <a:spcPts val="0"/>
              </a:spcAft>
              <a:buNone/>
            </a:pPr>
            <a:endParaRPr sz="1600"/>
          </a:p>
          <a:p>
            <a:pPr marL="914400" lvl="1" indent="-330200" algn="l" rtl="0">
              <a:spcBef>
                <a:spcPts val="0"/>
              </a:spcBef>
              <a:spcAft>
                <a:spcPts val="0"/>
              </a:spcAft>
              <a:buClr>
                <a:srgbClr val="000000"/>
              </a:buClr>
              <a:buSzPct val="100000"/>
              <a:buFont typeface="Arial"/>
              <a:buChar char="○"/>
            </a:pPr>
            <a:r>
              <a:rPr lang="en" sz="1600" u="sng"/>
              <a:t>Quarter 4 - 100</a:t>
            </a:r>
          </a:p>
          <a:p>
            <a:pPr marL="1371600" lvl="2" indent="-330200" algn="l" rtl="0">
              <a:spcBef>
                <a:spcPts val="0"/>
              </a:spcBef>
              <a:spcAft>
                <a:spcPts val="0"/>
              </a:spcAft>
              <a:buClr>
                <a:srgbClr val="000000"/>
              </a:buClr>
              <a:buSzPct val="100000"/>
              <a:buFont typeface="Arial"/>
              <a:buChar char="■"/>
            </a:pPr>
            <a:r>
              <a:rPr lang="en" sz="1600"/>
              <a:t>Formal -70</a:t>
            </a:r>
          </a:p>
          <a:p>
            <a:pPr marL="1371600" lvl="2" indent="-330200" algn="l" rtl="0">
              <a:spcBef>
                <a:spcPts val="0"/>
              </a:spcBef>
              <a:spcAft>
                <a:spcPts val="0"/>
              </a:spcAft>
              <a:buClr>
                <a:srgbClr val="000000"/>
              </a:buClr>
              <a:buSzPct val="100000"/>
              <a:buFont typeface="Arial"/>
              <a:buChar char="■"/>
            </a:pPr>
            <a:r>
              <a:rPr lang="en" sz="1600"/>
              <a:t>Informal - 30</a:t>
            </a:r>
          </a:p>
          <a:p>
            <a:pPr marL="457200" lvl="0" indent="0" algn="l" rtl="0">
              <a:spcBef>
                <a:spcPts val="0"/>
              </a:spcBef>
              <a:spcAft>
                <a:spcPts val="0"/>
              </a:spcAft>
              <a:buNone/>
            </a:pPr>
            <a:endParaRPr sz="1600"/>
          </a:p>
          <a:p>
            <a:pPr marL="457200" lvl="0" indent="-330200" algn="l" rtl="0">
              <a:spcBef>
                <a:spcPts val="0"/>
              </a:spcBef>
              <a:spcAft>
                <a:spcPts val="0"/>
              </a:spcAft>
              <a:buClr>
                <a:srgbClr val="000000"/>
              </a:buClr>
              <a:buSzPct val="100000"/>
              <a:buFont typeface="Arial"/>
              <a:buChar char="●"/>
            </a:pPr>
            <a:r>
              <a:rPr lang="en" sz="1600" b="1" u="sng"/>
              <a:t>E1 - 25</a:t>
            </a:r>
          </a:p>
          <a:p>
            <a:pPr marL="1371600" lvl="2" indent="-330200" algn="l" rtl="0">
              <a:spcBef>
                <a:spcPts val="0"/>
              </a:spcBef>
              <a:spcAft>
                <a:spcPts val="0"/>
              </a:spcAft>
              <a:buClr>
                <a:srgbClr val="000000"/>
              </a:buClr>
              <a:buSzPct val="100000"/>
              <a:buFont typeface="Arial"/>
              <a:buChar char="■"/>
            </a:pPr>
            <a:r>
              <a:rPr lang="en" sz="1600"/>
              <a:t>Final Exam - 100</a:t>
            </a:r>
          </a:p>
          <a:p>
            <a:pPr lvl="0" algn="l" rtl="0">
              <a:spcBef>
                <a:spcPts val="0"/>
              </a:spcBef>
              <a:buNone/>
            </a:pPr>
            <a:endParaRP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3000"/>
              <a:t>Reporting Term Setup - 36 Week Courses (English III and IV Only)</a:t>
            </a:r>
          </a:p>
        </p:txBody>
      </p:sp>
      <p:sp>
        <p:nvSpPr>
          <p:cNvPr id="203" name="Shape 203"/>
          <p:cNvSpPr txBox="1"/>
          <p:nvPr/>
        </p:nvSpPr>
        <p:spPr>
          <a:xfrm>
            <a:off x="575950" y="1438325"/>
            <a:ext cx="3448199" cy="3128100"/>
          </a:xfrm>
          <a:prstGeom prst="rect">
            <a:avLst/>
          </a:prstGeom>
          <a:noFill/>
          <a:ln>
            <a:noFill/>
          </a:ln>
        </p:spPr>
        <p:txBody>
          <a:bodyPr lIns="91425" tIns="91425" rIns="91425" bIns="91425" anchor="t" anchorCtr="0">
            <a:noAutofit/>
          </a:bodyPr>
          <a:lstStyle/>
          <a:p>
            <a:pPr marL="457200" lvl="0" indent="-330200" algn="l" rtl="0">
              <a:spcBef>
                <a:spcPts val="0"/>
              </a:spcBef>
              <a:spcAft>
                <a:spcPts val="0"/>
              </a:spcAft>
              <a:buClr>
                <a:srgbClr val="000000"/>
              </a:buClr>
              <a:buSzPct val="114285"/>
              <a:buFont typeface="Arial"/>
              <a:buChar char="●"/>
            </a:pPr>
            <a:r>
              <a:rPr lang="en" b="1"/>
              <a:t>Semester 1 - 37.5 </a:t>
            </a:r>
          </a:p>
          <a:p>
            <a:pPr marL="914400" lvl="1" indent="-330200" algn="l" rtl="0">
              <a:spcBef>
                <a:spcPts val="0"/>
              </a:spcBef>
              <a:spcAft>
                <a:spcPts val="0"/>
              </a:spcAft>
              <a:buClr>
                <a:srgbClr val="000000"/>
              </a:buClr>
              <a:buSzPct val="100000"/>
              <a:buFont typeface="Arial"/>
              <a:buChar char="○"/>
            </a:pPr>
            <a:r>
              <a:rPr lang="en" sz="1600" u="sng"/>
              <a:t>Quarter 1 - 40</a:t>
            </a:r>
          </a:p>
          <a:p>
            <a:pPr marL="1371600" lvl="2" indent="-330200" algn="l" rtl="0">
              <a:spcBef>
                <a:spcPts val="0"/>
              </a:spcBef>
              <a:spcAft>
                <a:spcPts val="0"/>
              </a:spcAft>
              <a:buClr>
                <a:srgbClr val="000000"/>
              </a:buClr>
              <a:buSzPct val="100000"/>
              <a:buFont typeface="Arial"/>
              <a:buChar char="■"/>
            </a:pPr>
            <a:r>
              <a:rPr lang="en" sz="1600"/>
              <a:t>Formal - 70</a:t>
            </a:r>
          </a:p>
          <a:p>
            <a:pPr marL="1371600" lvl="2" indent="-330200" algn="l" rtl="0">
              <a:spcBef>
                <a:spcPts val="0"/>
              </a:spcBef>
              <a:spcAft>
                <a:spcPts val="0"/>
              </a:spcAft>
              <a:buClr>
                <a:srgbClr val="000000"/>
              </a:buClr>
              <a:buSzPct val="100000"/>
              <a:buFont typeface="Arial"/>
              <a:buChar char="■"/>
            </a:pPr>
            <a:r>
              <a:rPr lang="en" sz="1600"/>
              <a:t>Informal - 30</a:t>
            </a:r>
          </a:p>
          <a:p>
            <a:pPr marL="457200" lvl="0" indent="0" algn="l" rtl="0">
              <a:spcBef>
                <a:spcPts val="0"/>
              </a:spcBef>
              <a:spcAft>
                <a:spcPts val="0"/>
              </a:spcAft>
              <a:buNone/>
            </a:pPr>
            <a:endParaRPr sz="1600"/>
          </a:p>
          <a:p>
            <a:pPr marL="914400" lvl="1" indent="-330200" algn="l" rtl="0">
              <a:spcBef>
                <a:spcPts val="0"/>
              </a:spcBef>
              <a:spcAft>
                <a:spcPts val="0"/>
              </a:spcAft>
              <a:buClr>
                <a:srgbClr val="000000"/>
              </a:buClr>
              <a:buSzPct val="100000"/>
              <a:buFont typeface="Arial"/>
              <a:buChar char="○"/>
            </a:pPr>
            <a:r>
              <a:rPr lang="en" sz="1600" u="sng"/>
              <a:t>Quarter 2 - 40</a:t>
            </a:r>
          </a:p>
          <a:p>
            <a:pPr marL="1371600" lvl="2" indent="-330200" algn="l" rtl="0">
              <a:spcBef>
                <a:spcPts val="0"/>
              </a:spcBef>
              <a:spcAft>
                <a:spcPts val="0"/>
              </a:spcAft>
              <a:buClr>
                <a:srgbClr val="000000"/>
              </a:buClr>
              <a:buSzPct val="100000"/>
              <a:buFont typeface="Arial"/>
              <a:buChar char="■"/>
            </a:pPr>
            <a:r>
              <a:rPr lang="en" sz="1600"/>
              <a:t>Formal -70</a:t>
            </a:r>
          </a:p>
          <a:p>
            <a:pPr marL="1371600" lvl="2" indent="-330200" algn="l" rtl="0">
              <a:spcBef>
                <a:spcPts val="0"/>
              </a:spcBef>
              <a:spcAft>
                <a:spcPts val="0"/>
              </a:spcAft>
              <a:buClr>
                <a:srgbClr val="000000"/>
              </a:buClr>
              <a:buSzPct val="100000"/>
              <a:buFont typeface="Arial"/>
              <a:buChar char="■"/>
            </a:pPr>
            <a:r>
              <a:rPr lang="en" sz="1600"/>
              <a:t>Informal - 30</a:t>
            </a:r>
          </a:p>
          <a:p>
            <a:pPr marL="457200" lvl="0" indent="0" algn="l" rtl="0">
              <a:spcBef>
                <a:spcPts val="0"/>
              </a:spcBef>
              <a:spcAft>
                <a:spcPts val="0"/>
              </a:spcAft>
              <a:buNone/>
            </a:pPr>
            <a:endParaRPr sz="1600"/>
          </a:p>
          <a:p>
            <a:pPr marL="914400" lvl="1" indent="-330200" algn="l" rtl="0">
              <a:spcBef>
                <a:spcPts val="0"/>
              </a:spcBef>
              <a:spcAft>
                <a:spcPts val="0"/>
              </a:spcAft>
              <a:buClr>
                <a:srgbClr val="000000"/>
              </a:buClr>
              <a:buSzPct val="100000"/>
              <a:buFont typeface="Arial"/>
              <a:buChar char="○"/>
            </a:pPr>
            <a:r>
              <a:rPr lang="en" sz="1600" u="sng"/>
              <a:t>X1 - 20</a:t>
            </a:r>
          </a:p>
          <a:p>
            <a:pPr marL="1371600" lvl="2" indent="-330200" algn="l" rtl="0">
              <a:spcBef>
                <a:spcPts val="0"/>
              </a:spcBef>
              <a:spcAft>
                <a:spcPts val="0"/>
              </a:spcAft>
              <a:buClr>
                <a:srgbClr val="000000"/>
              </a:buClr>
              <a:buSzPct val="100000"/>
              <a:buFont typeface="Arial"/>
              <a:buChar char="■"/>
            </a:pPr>
            <a:r>
              <a:rPr lang="en" sz="1600"/>
              <a:t>Mid-Term Exam - 100</a:t>
            </a:r>
          </a:p>
          <a:p>
            <a:pPr lvl="0" algn="l" rtl="0">
              <a:spcBef>
                <a:spcPts val="0"/>
              </a:spcBef>
              <a:buNone/>
            </a:pPr>
            <a:endParaRPr/>
          </a:p>
        </p:txBody>
      </p:sp>
      <p:sp>
        <p:nvSpPr>
          <p:cNvPr id="204" name="Shape 204"/>
          <p:cNvSpPr txBox="1"/>
          <p:nvPr/>
        </p:nvSpPr>
        <p:spPr>
          <a:xfrm>
            <a:off x="4227425" y="1543025"/>
            <a:ext cx="4240499" cy="3128100"/>
          </a:xfrm>
          <a:prstGeom prst="rect">
            <a:avLst/>
          </a:prstGeom>
          <a:noFill/>
          <a:ln>
            <a:noFill/>
          </a:ln>
        </p:spPr>
        <p:txBody>
          <a:bodyPr lIns="91425" tIns="91425" rIns="91425" bIns="91425" anchor="t" anchorCtr="0">
            <a:noAutofit/>
          </a:bodyPr>
          <a:lstStyle/>
          <a:p>
            <a:pPr marL="457200" lvl="0" indent="-330200" algn="l" rtl="0">
              <a:spcBef>
                <a:spcPts val="0"/>
              </a:spcBef>
              <a:spcAft>
                <a:spcPts val="0"/>
              </a:spcAft>
              <a:buClr>
                <a:srgbClr val="000000"/>
              </a:buClr>
              <a:buSzPct val="114285"/>
              <a:buFont typeface="Arial"/>
              <a:buChar char="●"/>
            </a:pPr>
            <a:r>
              <a:rPr lang="en" b="1"/>
              <a:t>Semester 2 - 37.5</a:t>
            </a:r>
          </a:p>
          <a:p>
            <a:pPr marL="914400" lvl="1" indent="-330200" algn="l" rtl="0">
              <a:spcBef>
                <a:spcPts val="0"/>
              </a:spcBef>
              <a:spcAft>
                <a:spcPts val="0"/>
              </a:spcAft>
              <a:buClr>
                <a:srgbClr val="000000"/>
              </a:buClr>
              <a:buSzPct val="100000"/>
              <a:buFont typeface="Arial"/>
              <a:buChar char="○"/>
            </a:pPr>
            <a:r>
              <a:rPr lang="en" sz="1600" u="sng"/>
              <a:t>Quarter 3 - 100</a:t>
            </a:r>
          </a:p>
          <a:p>
            <a:pPr marL="1371600" lvl="2" indent="-330200" algn="l" rtl="0">
              <a:spcBef>
                <a:spcPts val="0"/>
              </a:spcBef>
              <a:spcAft>
                <a:spcPts val="0"/>
              </a:spcAft>
              <a:buClr>
                <a:srgbClr val="000000"/>
              </a:buClr>
              <a:buSzPct val="100000"/>
              <a:buFont typeface="Arial"/>
              <a:buChar char="■"/>
            </a:pPr>
            <a:r>
              <a:rPr lang="en" sz="1600"/>
              <a:t>Formal - 70</a:t>
            </a:r>
          </a:p>
          <a:p>
            <a:pPr marL="1371600" lvl="2" indent="-330200" algn="l" rtl="0">
              <a:spcBef>
                <a:spcPts val="0"/>
              </a:spcBef>
              <a:spcAft>
                <a:spcPts val="0"/>
              </a:spcAft>
              <a:buClr>
                <a:srgbClr val="000000"/>
              </a:buClr>
              <a:buSzPct val="100000"/>
              <a:buFont typeface="Arial"/>
              <a:buChar char="■"/>
            </a:pPr>
            <a:r>
              <a:rPr lang="en" sz="1600"/>
              <a:t>Informal - 30</a:t>
            </a:r>
          </a:p>
          <a:p>
            <a:pPr marL="457200" lvl="0" indent="0" algn="l" rtl="0">
              <a:spcBef>
                <a:spcPts val="0"/>
              </a:spcBef>
              <a:spcAft>
                <a:spcPts val="0"/>
              </a:spcAft>
              <a:buNone/>
            </a:pPr>
            <a:endParaRPr sz="1600"/>
          </a:p>
          <a:p>
            <a:pPr marL="914400" lvl="1" indent="-330200" algn="l" rtl="0">
              <a:spcBef>
                <a:spcPts val="0"/>
              </a:spcBef>
              <a:spcAft>
                <a:spcPts val="0"/>
              </a:spcAft>
              <a:buClr>
                <a:srgbClr val="000000"/>
              </a:buClr>
              <a:buSzPct val="100000"/>
              <a:buFont typeface="Arial"/>
              <a:buChar char="○"/>
            </a:pPr>
            <a:r>
              <a:rPr lang="en" sz="1600" u="sng"/>
              <a:t>Quarter 4 - 100</a:t>
            </a:r>
          </a:p>
          <a:p>
            <a:pPr marL="1371600" lvl="2" indent="-330200" algn="l" rtl="0">
              <a:spcBef>
                <a:spcPts val="0"/>
              </a:spcBef>
              <a:spcAft>
                <a:spcPts val="0"/>
              </a:spcAft>
              <a:buClr>
                <a:srgbClr val="000000"/>
              </a:buClr>
              <a:buSzPct val="100000"/>
              <a:buFont typeface="Arial"/>
              <a:buChar char="■"/>
            </a:pPr>
            <a:r>
              <a:rPr lang="en" sz="1600"/>
              <a:t>Formal - 40</a:t>
            </a:r>
          </a:p>
          <a:p>
            <a:pPr marL="1371600" lvl="2" indent="-330200" algn="l" rtl="0">
              <a:spcBef>
                <a:spcPts val="0"/>
              </a:spcBef>
              <a:spcAft>
                <a:spcPts val="0"/>
              </a:spcAft>
              <a:buClr>
                <a:srgbClr val="000000"/>
              </a:buClr>
              <a:buSzPct val="100000"/>
              <a:buFont typeface="Arial"/>
              <a:buChar char="■"/>
            </a:pPr>
            <a:r>
              <a:rPr lang="en" sz="1600"/>
              <a:t>Informal - 20 </a:t>
            </a:r>
          </a:p>
          <a:p>
            <a:pPr marL="1371600" lvl="2" indent="-330200" algn="l" rtl="0">
              <a:spcBef>
                <a:spcPts val="0"/>
              </a:spcBef>
              <a:spcAft>
                <a:spcPts val="0"/>
              </a:spcAft>
              <a:buClr>
                <a:srgbClr val="000000"/>
              </a:buClr>
              <a:buSzPct val="100000"/>
              <a:buFont typeface="Arial"/>
              <a:buChar char="■"/>
            </a:pPr>
            <a:r>
              <a:rPr lang="en" sz="1600"/>
              <a:t>Graduation Project - 40</a:t>
            </a:r>
          </a:p>
          <a:p>
            <a:pPr marL="457200" lvl="0" indent="0" algn="l" rtl="0">
              <a:spcBef>
                <a:spcPts val="0"/>
              </a:spcBef>
              <a:spcAft>
                <a:spcPts val="0"/>
              </a:spcAft>
              <a:buNone/>
            </a:pPr>
            <a:endParaRPr sz="1600"/>
          </a:p>
          <a:p>
            <a:pPr marL="457200" lvl="0" indent="-330200" algn="l" rtl="0">
              <a:spcBef>
                <a:spcPts val="0"/>
              </a:spcBef>
              <a:spcAft>
                <a:spcPts val="0"/>
              </a:spcAft>
              <a:buClr>
                <a:srgbClr val="000000"/>
              </a:buClr>
              <a:buSzPct val="100000"/>
              <a:buFont typeface="Arial"/>
              <a:buChar char="●"/>
            </a:pPr>
            <a:r>
              <a:rPr lang="en" sz="1600" b="1" u="sng"/>
              <a:t>E1 - 25</a:t>
            </a:r>
          </a:p>
          <a:p>
            <a:pPr marL="1371600" lvl="2" indent="-330200" algn="l" rtl="0">
              <a:spcBef>
                <a:spcPts val="0"/>
              </a:spcBef>
              <a:spcAft>
                <a:spcPts val="0"/>
              </a:spcAft>
              <a:buClr>
                <a:srgbClr val="000000"/>
              </a:buClr>
              <a:buSzPct val="100000"/>
              <a:buFont typeface="Arial"/>
              <a:buChar char="■"/>
            </a:pPr>
            <a:r>
              <a:rPr lang="en" sz="1600"/>
              <a:t>Final Exam - 100</a:t>
            </a:r>
          </a:p>
          <a:p>
            <a:pPr lvl="0" algn="l" rtl="0">
              <a:spcBef>
                <a:spcPts val="0"/>
              </a:spcBef>
              <a:buNone/>
            </a:pPr>
            <a:endParaRP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3000"/>
              <a:t>Reporting Term Setup - 36 Week Courses (Spanish I and French I only)</a:t>
            </a:r>
          </a:p>
        </p:txBody>
      </p:sp>
      <p:sp>
        <p:nvSpPr>
          <p:cNvPr id="210" name="Shape 210"/>
          <p:cNvSpPr txBox="1"/>
          <p:nvPr/>
        </p:nvSpPr>
        <p:spPr>
          <a:xfrm>
            <a:off x="575950" y="1438325"/>
            <a:ext cx="3448199" cy="3128100"/>
          </a:xfrm>
          <a:prstGeom prst="rect">
            <a:avLst/>
          </a:prstGeom>
          <a:noFill/>
          <a:ln>
            <a:noFill/>
          </a:ln>
        </p:spPr>
        <p:txBody>
          <a:bodyPr lIns="91425" tIns="91425" rIns="91425" bIns="91425" anchor="t" anchorCtr="0">
            <a:noAutofit/>
          </a:bodyPr>
          <a:lstStyle/>
          <a:p>
            <a:pPr marL="457200" lvl="0" indent="-330200" algn="l" rtl="0">
              <a:spcBef>
                <a:spcPts val="0"/>
              </a:spcBef>
              <a:spcAft>
                <a:spcPts val="0"/>
              </a:spcAft>
              <a:buClr>
                <a:srgbClr val="000000"/>
              </a:buClr>
              <a:buSzPct val="114285"/>
              <a:buFont typeface="Arial"/>
              <a:buChar char="●"/>
            </a:pPr>
            <a:r>
              <a:rPr lang="en" b="1"/>
              <a:t>Semester 1 - 37.5 </a:t>
            </a:r>
          </a:p>
          <a:p>
            <a:pPr marL="914400" lvl="1" indent="-330200" algn="l" rtl="0">
              <a:spcBef>
                <a:spcPts val="0"/>
              </a:spcBef>
              <a:spcAft>
                <a:spcPts val="0"/>
              </a:spcAft>
              <a:buClr>
                <a:srgbClr val="000000"/>
              </a:buClr>
              <a:buSzPct val="100000"/>
              <a:buFont typeface="Arial"/>
              <a:buChar char="○"/>
            </a:pPr>
            <a:r>
              <a:rPr lang="en" sz="1600" u="sng"/>
              <a:t>Quarter 1 - 40</a:t>
            </a:r>
          </a:p>
          <a:p>
            <a:pPr marL="1371600" lvl="2" indent="-330200" algn="l" rtl="0">
              <a:spcBef>
                <a:spcPts val="0"/>
              </a:spcBef>
              <a:spcAft>
                <a:spcPts val="0"/>
              </a:spcAft>
              <a:buClr>
                <a:srgbClr val="000000"/>
              </a:buClr>
              <a:buSzPct val="100000"/>
              <a:buFont typeface="Arial"/>
              <a:buChar char="■"/>
            </a:pPr>
            <a:r>
              <a:rPr lang="en" sz="1600"/>
              <a:t>Formal - 70</a:t>
            </a:r>
          </a:p>
          <a:p>
            <a:pPr marL="1371600" lvl="2" indent="-330200" algn="l" rtl="0">
              <a:spcBef>
                <a:spcPts val="0"/>
              </a:spcBef>
              <a:spcAft>
                <a:spcPts val="0"/>
              </a:spcAft>
              <a:buClr>
                <a:srgbClr val="000000"/>
              </a:buClr>
              <a:buSzPct val="100000"/>
              <a:buFont typeface="Arial"/>
              <a:buChar char="■"/>
            </a:pPr>
            <a:r>
              <a:rPr lang="en" sz="1600"/>
              <a:t>Informal - 30</a:t>
            </a:r>
          </a:p>
          <a:p>
            <a:pPr marL="457200" lvl="0" indent="0" algn="l" rtl="0">
              <a:spcBef>
                <a:spcPts val="0"/>
              </a:spcBef>
              <a:spcAft>
                <a:spcPts val="0"/>
              </a:spcAft>
              <a:buNone/>
            </a:pPr>
            <a:endParaRPr sz="1600"/>
          </a:p>
          <a:p>
            <a:pPr marL="914400" lvl="1" indent="-330200" algn="l" rtl="0">
              <a:spcBef>
                <a:spcPts val="0"/>
              </a:spcBef>
              <a:spcAft>
                <a:spcPts val="0"/>
              </a:spcAft>
              <a:buClr>
                <a:srgbClr val="000000"/>
              </a:buClr>
              <a:buSzPct val="100000"/>
              <a:buFont typeface="Arial"/>
              <a:buChar char="○"/>
            </a:pPr>
            <a:r>
              <a:rPr lang="en" sz="1600" u="sng"/>
              <a:t>Quarter 2 - 40</a:t>
            </a:r>
          </a:p>
          <a:p>
            <a:pPr marL="1371600" lvl="2" indent="-330200" algn="l" rtl="0">
              <a:spcBef>
                <a:spcPts val="0"/>
              </a:spcBef>
              <a:spcAft>
                <a:spcPts val="0"/>
              </a:spcAft>
              <a:buClr>
                <a:srgbClr val="000000"/>
              </a:buClr>
              <a:buSzPct val="100000"/>
              <a:buFont typeface="Arial"/>
              <a:buChar char="■"/>
            </a:pPr>
            <a:r>
              <a:rPr lang="en" sz="1600"/>
              <a:t>Formal -70</a:t>
            </a:r>
          </a:p>
          <a:p>
            <a:pPr marL="1371600" lvl="2" indent="-330200" algn="l" rtl="0">
              <a:spcBef>
                <a:spcPts val="0"/>
              </a:spcBef>
              <a:spcAft>
                <a:spcPts val="0"/>
              </a:spcAft>
              <a:buClr>
                <a:srgbClr val="000000"/>
              </a:buClr>
              <a:buSzPct val="100000"/>
              <a:buFont typeface="Arial"/>
              <a:buChar char="■"/>
            </a:pPr>
            <a:r>
              <a:rPr lang="en" sz="1600"/>
              <a:t>Informal - 30</a:t>
            </a:r>
          </a:p>
          <a:p>
            <a:pPr marL="457200" lvl="0" indent="0" algn="l" rtl="0">
              <a:spcBef>
                <a:spcPts val="0"/>
              </a:spcBef>
              <a:spcAft>
                <a:spcPts val="0"/>
              </a:spcAft>
              <a:buNone/>
            </a:pPr>
            <a:endParaRPr sz="1600"/>
          </a:p>
          <a:p>
            <a:pPr marL="914400" lvl="1" indent="-330200" algn="l" rtl="0">
              <a:spcBef>
                <a:spcPts val="0"/>
              </a:spcBef>
              <a:spcAft>
                <a:spcPts val="0"/>
              </a:spcAft>
              <a:buClr>
                <a:srgbClr val="000000"/>
              </a:buClr>
              <a:buSzPct val="100000"/>
              <a:buFont typeface="Arial"/>
              <a:buChar char="○"/>
            </a:pPr>
            <a:r>
              <a:rPr lang="en" sz="1600" u="sng"/>
              <a:t>X1 - 20</a:t>
            </a:r>
          </a:p>
          <a:p>
            <a:pPr marL="1371600" lvl="2" indent="-330200" algn="l" rtl="0">
              <a:spcBef>
                <a:spcPts val="0"/>
              </a:spcBef>
              <a:spcAft>
                <a:spcPts val="0"/>
              </a:spcAft>
              <a:buClr>
                <a:srgbClr val="000000"/>
              </a:buClr>
              <a:buSzPct val="100000"/>
              <a:buFont typeface="Arial"/>
              <a:buChar char="■"/>
            </a:pPr>
            <a:r>
              <a:rPr lang="en" sz="1600"/>
              <a:t>Mid-Term Exam - 100</a:t>
            </a:r>
          </a:p>
          <a:p>
            <a:pPr lvl="0" algn="l" rtl="0">
              <a:spcBef>
                <a:spcPts val="0"/>
              </a:spcBef>
              <a:buNone/>
            </a:pPr>
            <a:endParaRPr/>
          </a:p>
        </p:txBody>
      </p:sp>
      <p:sp>
        <p:nvSpPr>
          <p:cNvPr id="211" name="Shape 211"/>
          <p:cNvSpPr txBox="1"/>
          <p:nvPr/>
        </p:nvSpPr>
        <p:spPr>
          <a:xfrm>
            <a:off x="4227425" y="1438325"/>
            <a:ext cx="4240499" cy="3128100"/>
          </a:xfrm>
          <a:prstGeom prst="rect">
            <a:avLst/>
          </a:prstGeom>
          <a:noFill/>
          <a:ln>
            <a:noFill/>
          </a:ln>
        </p:spPr>
        <p:txBody>
          <a:bodyPr lIns="91425" tIns="91425" rIns="91425" bIns="91425" anchor="t" anchorCtr="0">
            <a:noAutofit/>
          </a:bodyPr>
          <a:lstStyle/>
          <a:p>
            <a:pPr marL="457200" lvl="0" indent="-330200" algn="l" rtl="0">
              <a:spcBef>
                <a:spcPts val="0"/>
              </a:spcBef>
              <a:spcAft>
                <a:spcPts val="0"/>
              </a:spcAft>
              <a:buClr>
                <a:srgbClr val="000000"/>
              </a:buClr>
              <a:buSzPct val="114285"/>
              <a:buFont typeface="Arial"/>
              <a:buChar char="●"/>
            </a:pPr>
            <a:r>
              <a:rPr lang="en" b="1"/>
              <a:t>Semester 2 - 37.5</a:t>
            </a:r>
          </a:p>
          <a:p>
            <a:pPr marL="914400" lvl="1" indent="-330200" algn="l" rtl="0">
              <a:spcBef>
                <a:spcPts val="0"/>
              </a:spcBef>
              <a:spcAft>
                <a:spcPts val="0"/>
              </a:spcAft>
              <a:buClr>
                <a:srgbClr val="000000"/>
              </a:buClr>
              <a:buSzPct val="100000"/>
              <a:buFont typeface="Arial"/>
              <a:buChar char="○"/>
            </a:pPr>
            <a:r>
              <a:rPr lang="en" sz="1600" u="sng"/>
              <a:t>Quarter 3 - 100</a:t>
            </a:r>
          </a:p>
          <a:p>
            <a:pPr marL="1371600" lvl="2" indent="-330200" algn="l" rtl="0">
              <a:spcBef>
                <a:spcPts val="0"/>
              </a:spcBef>
              <a:spcAft>
                <a:spcPts val="0"/>
              </a:spcAft>
              <a:buClr>
                <a:srgbClr val="000000"/>
              </a:buClr>
              <a:buSzPct val="100000"/>
              <a:buFont typeface="Arial"/>
              <a:buChar char="■"/>
            </a:pPr>
            <a:r>
              <a:rPr lang="en" sz="1600"/>
              <a:t>Formal - 70</a:t>
            </a:r>
          </a:p>
          <a:p>
            <a:pPr marL="1371600" lvl="2" indent="-330200" algn="l" rtl="0">
              <a:spcBef>
                <a:spcPts val="0"/>
              </a:spcBef>
              <a:spcAft>
                <a:spcPts val="0"/>
              </a:spcAft>
              <a:buClr>
                <a:srgbClr val="000000"/>
              </a:buClr>
              <a:buSzPct val="100000"/>
              <a:buFont typeface="Arial"/>
              <a:buChar char="■"/>
            </a:pPr>
            <a:r>
              <a:rPr lang="en" sz="1600"/>
              <a:t>Informal - 30</a:t>
            </a:r>
          </a:p>
          <a:p>
            <a:pPr marL="457200" lvl="0" indent="0" algn="l" rtl="0">
              <a:spcBef>
                <a:spcPts val="0"/>
              </a:spcBef>
              <a:spcAft>
                <a:spcPts val="0"/>
              </a:spcAft>
              <a:buNone/>
            </a:pPr>
            <a:endParaRPr sz="1600"/>
          </a:p>
          <a:p>
            <a:pPr marL="914400" lvl="1" indent="-330200" algn="l" rtl="0">
              <a:spcBef>
                <a:spcPts val="0"/>
              </a:spcBef>
              <a:spcAft>
                <a:spcPts val="0"/>
              </a:spcAft>
              <a:buClr>
                <a:srgbClr val="000000"/>
              </a:buClr>
              <a:buSzPct val="100000"/>
              <a:buFont typeface="Arial"/>
              <a:buChar char="○"/>
            </a:pPr>
            <a:r>
              <a:rPr lang="en" sz="1600" u="sng"/>
              <a:t>Quarter 4 - 100</a:t>
            </a:r>
          </a:p>
          <a:p>
            <a:pPr marL="1371600" lvl="2" indent="-330200" algn="l" rtl="0">
              <a:spcBef>
                <a:spcPts val="0"/>
              </a:spcBef>
              <a:spcAft>
                <a:spcPts val="0"/>
              </a:spcAft>
              <a:buClr>
                <a:srgbClr val="000000"/>
              </a:buClr>
              <a:buSzPct val="100000"/>
              <a:buFont typeface="Arial"/>
              <a:buChar char="■"/>
            </a:pPr>
            <a:r>
              <a:rPr lang="en" sz="1600"/>
              <a:t>Formal - 30</a:t>
            </a:r>
          </a:p>
          <a:p>
            <a:pPr marL="1371600" lvl="2" indent="-330200" algn="l" rtl="0">
              <a:spcBef>
                <a:spcPts val="0"/>
              </a:spcBef>
              <a:spcAft>
                <a:spcPts val="0"/>
              </a:spcAft>
              <a:buClr>
                <a:srgbClr val="000000"/>
              </a:buClr>
              <a:buSzPct val="100000"/>
              <a:buFont typeface="Arial"/>
              <a:buChar char="■"/>
            </a:pPr>
            <a:r>
              <a:rPr lang="en" sz="1600"/>
              <a:t>Informal - 20 </a:t>
            </a:r>
          </a:p>
          <a:p>
            <a:pPr marL="1371600" lvl="2" indent="-330200" algn="l" rtl="0">
              <a:spcBef>
                <a:spcPts val="0"/>
              </a:spcBef>
              <a:spcAft>
                <a:spcPts val="0"/>
              </a:spcAft>
              <a:buClr>
                <a:srgbClr val="000000"/>
              </a:buClr>
              <a:buSzPct val="100000"/>
              <a:buFont typeface="Arial"/>
              <a:buChar char="■"/>
            </a:pPr>
            <a:r>
              <a:rPr lang="en" sz="1600"/>
              <a:t>Summative Performance - 50</a:t>
            </a:r>
          </a:p>
          <a:p>
            <a:pPr marL="457200" lvl="0" indent="0" algn="l" rtl="0">
              <a:spcBef>
                <a:spcPts val="0"/>
              </a:spcBef>
              <a:spcAft>
                <a:spcPts val="0"/>
              </a:spcAft>
              <a:buNone/>
            </a:pPr>
            <a:endParaRPr sz="1600"/>
          </a:p>
          <a:p>
            <a:pPr marL="457200" lvl="0" indent="-330200" algn="l" rtl="0">
              <a:spcBef>
                <a:spcPts val="0"/>
              </a:spcBef>
              <a:spcAft>
                <a:spcPts val="0"/>
              </a:spcAft>
              <a:buClr>
                <a:srgbClr val="000000"/>
              </a:buClr>
              <a:buSzPct val="100000"/>
              <a:buFont typeface="Arial"/>
              <a:buChar char="●"/>
            </a:pPr>
            <a:r>
              <a:rPr lang="en" sz="1600" b="1" u="sng"/>
              <a:t>E1 - 25</a:t>
            </a:r>
          </a:p>
          <a:p>
            <a:pPr marL="1371600" lvl="2" indent="-330200" algn="l" rtl="0">
              <a:spcBef>
                <a:spcPts val="0"/>
              </a:spcBef>
              <a:spcAft>
                <a:spcPts val="0"/>
              </a:spcAft>
              <a:buClr>
                <a:srgbClr val="000000"/>
              </a:buClr>
              <a:buSzPct val="100000"/>
              <a:buFont typeface="Arial"/>
              <a:buChar char="■"/>
            </a:pPr>
            <a:r>
              <a:rPr lang="en" sz="1600"/>
              <a:t>Final Exam - 100</a:t>
            </a:r>
          </a:p>
          <a:p>
            <a:pPr lvl="0" algn="l" rtl="0">
              <a:spcBef>
                <a:spcPts val="0"/>
              </a:spcBef>
              <a:buNone/>
            </a:pPr>
            <a:endParaRP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Copying Final Grade Set-Up</a:t>
            </a:r>
          </a:p>
        </p:txBody>
      </p:sp>
      <p:sp>
        <p:nvSpPr>
          <p:cNvPr id="217" name="Shape 217"/>
          <p:cNvSpPr txBox="1">
            <a:spLocks noGrp="1"/>
          </p:cNvSpPr>
          <p:nvPr>
            <p:ph type="body" idx="1"/>
          </p:nvPr>
        </p:nvSpPr>
        <p:spPr>
          <a:xfrm>
            <a:off x="457200" y="1200150"/>
            <a:ext cx="2723100" cy="3760499"/>
          </a:xfrm>
          <a:prstGeom prst="rect">
            <a:avLst/>
          </a:prstGeom>
        </p:spPr>
        <p:txBody>
          <a:bodyPr lIns="91425" tIns="91425" rIns="91425" bIns="91425" anchor="t" anchorCtr="0">
            <a:noAutofit/>
          </a:bodyPr>
          <a:lstStyle/>
          <a:p>
            <a:pPr>
              <a:spcBef>
                <a:spcPts val="0"/>
              </a:spcBef>
              <a:buNone/>
            </a:pPr>
            <a:r>
              <a:rPr lang="en" sz="2400"/>
              <a:t>Once the Final Grade Set-up has been created for one class, it can be copied to the remaining class you teach.</a:t>
            </a:r>
          </a:p>
        </p:txBody>
      </p:sp>
      <p:sp>
        <p:nvSpPr>
          <p:cNvPr id="218" name="Shape 218"/>
          <p:cNvSpPr txBox="1"/>
          <p:nvPr/>
        </p:nvSpPr>
        <p:spPr>
          <a:xfrm>
            <a:off x="3389800" y="1269750"/>
            <a:ext cx="5025900" cy="3468300"/>
          </a:xfrm>
          <a:prstGeom prst="rect">
            <a:avLst/>
          </a:prstGeom>
          <a:noFill/>
          <a:ln>
            <a:noFill/>
          </a:ln>
        </p:spPr>
        <p:txBody>
          <a:bodyPr lIns="91425" tIns="91425" rIns="91425" bIns="91425" anchor="t" anchorCtr="0">
            <a:noAutofit/>
          </a:bodyPr>
          <a:lstStyle/>
          <a:p>
            <a:pPr lvl="0" rtl="0">
              <a:spcBef>
                <a:spcPts val="0"/>
              </a:spcBef>
              <a:buNone/>
            </a:pPr>
            <a:r>
              <a:rPr lang="en" sz="1600"/>
              <a:t>Steps:</a:t>
            </a:r>
          </a:p>
          <a:p>
            <a:pPr marL="457200" lvl="0" indent="-330200" rtl="0">
              <a:spcBef>
                <a:spcPts val="0"/>
              </a:spcBef>
              <a:buClr>
                <a:srgbClr val="000000"/>
              </a:buClr>
              <a:buSzPct val="100000"/>
              <a:buFont typeface="Arial"/>
              <a:buAutoNum type="arabicPeriod"/>
            </a:pPr>
            <a:r>
              <a:rPr lang="en" sz="1600"/>
              <a:t>Right Click on F1 folder</a:t>
            </a:r>
          </a:p>
          <a:p>
            <a:pPr marL="457200" lvl="0" indent="-330200" rtl="0">
              <a:spcBef>
                <a:spcPts val="0"/>
              </a:spcBef>
              <a:buClr>
                <a:srgbClr val="000000"/>
              </a:buClr>
              <a:buSzPct val="100000"/>
              <a:buFont typeface="Arial"/>
              <a:buAutoNum type="arabicPeriod"/>
            </a:pPr>
            <a:r>
              <a:rPr lang="en" sz="1600"/>
              <a:t> Select, “Copy Grade Setup -- Entire Class”</a:t>
            </a:r>
          </a:p>
          <a:p>
            <a:pPr marL="457200" lvl="0" indent="-330200" rtl="0">
              <a:spcBef>
                <a:spcPts val="0"/>
              </a:spcBef>
              <a:buClr>
                <a:srgbClr val="000000"/>
              </a:buClr>
              <a:buSzPct val="100000"/>
              <a:buFont typeface="Arial"/>
              <a:buAutoNum type="arabicPeriod"/>
            </a:pPr>
            <a:r>
              <a:rPr lang="en" sz="1600"/>
              <a:t>Select the classes that you  to want the Final Grade Setup to be  copied and click Ok.</a:t>
            </a:r>
          </a:p>
          <a:p>
            <a:pPr marL="457200" lvl="0" indent="-330200" rtl="0">
              <a:spcBef>
                <a:spcPts val="0"/>
              </a:spcBef>
              <a:buClr>
                <a:srgbClr val="000000"/>
              </a:buClr>
              <a:buSzPct val="100000"/>
              <a:buFont typeface="Arial"/>
              <a:buAutoNum type="arabicPeriod"/>
            </a:pPr>
            <a:r>
              <a:rPr lang="en" sz="1600"/>
              <a:t>If you select a class from a different semester, a dialog entitled “mismatch detected” will appear.  When this appears select Q1 to match up with Q3 and select Q2 to match up with Q4 and Vice Versa. Click confir.</a:t>
            </a:r>
          </a:p>
          <a:p>
            <a:pPr marL="457200" lvl="0" indent="-330200" rtl="0">
              <a:spcBef>
                <a:spcPts val="0"/>
              </a:spcBef>
              <a:buClr>
                <a:srgbClr val="000000"/>
              </a:buClr>
              <a:buSzPct val="100000"/>
              <a:buFont typeface="Arial"/>
              <a:buAutoNum type="arabicPeriod"/>
            </a:pPr>
            <a:r>
              <a:rPr lang="en" sz="1600"/>
              <a:t>When the confirmation dialogue box should appear,  then click finished. </a:t>
            </a:r>
          </a:p>
          <a:p>
            <a:pPr lvl="0" rtl="0">
              <a:spcBef>
                <a:spcPts val="0"/>
              </a:spcBef>
              <a:buNone/>
            </a:pPr>
            <a:endParaRP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Assignments</a:t>
            </a:r>
          </a:p>
        </p:txBody>
      </p:sp>
      <p:sp>
        <p:nvSpPr>
          <p:cNvPr id="224" name="Shape 22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sz="2000"/>
              <a:t>Assignments can be added to the Gradebook anytime during the school year, term, or semester. Assignments automatically appear in specific terms based on the term dates. The dates for each term can be viewed on the grade set-up tab.</a:t>
            </a:r>
          </a:p>
        </p:txBody>
      </p:sp>
      <p:pic>
        <p:nvPicPr>
          <p:cNvPr id="225" name="Shape 225"/>
          <p:cNvPicPr preferRelativeResize="0"/>
          <p:nvPr/>
        </p:nvPicPr>
        <p:blipFill>
          <a:blip r:embed="rId3">
            <a:alphaModFix/>
          </a:blip>
          <a:stretch>
            <a:fillRect/>
          </a:stretch>
        </p:blipFill>
        <p:spPr>
          <a:xfrm>
            <a:off x="3730878" y="2961654"/>
            <a:ext cx="4380687" cy="1754799"/>
          </a:xfrm>
          <a:prstGeom prst="rect">
            <a:avLst/>
          </a:prstGeom>
          <a:noFill/>
          <a:ln>
            <a:noFill/>
          </a:ln>
        </p:spPr>
      </p:pic>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Creating An Assignment</a:t>
            </a:r>
          </a:p>
        </p:txBody>
      </p:sp>
      <p:sp>
        <p:nvSpPr>
          <p:cNvPr id="231" name="Shape 23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AutoNum type="arabicPeriod"/>
            </a:pPr>
            <a:r>
              <a:rPr lang="en" sz="1800"/>
              <a:t>Select a class from the classes pane. (top left of Gradebook)</a:t>
            </a:r>
          </a:p>
          <a:p>
            <a:pPr marL="457200" lvl="0" indent="-342900" rtl="0">
              <a:spcBef>
                <a:spcPts val="0"/>
              </a:spcBef>
              <a:buClr>
                <a:schemeClr val="dk1"/>
              </a:buClr>
              <a:buSzPct val="100000"/>
              <a:buFont typeface="Arial"/>
              <a:buAutoNum type="arabicPeriod"/>
            </a:pPr>
            <a:r>
              <a:rPr lang="en" sz="1800"/>
              <a:t>Click the Assignments tab. The assignment window appears.</a:t>
            </a:r>
          </a:p>
          <a:p>
            <a:pPr marL="457200" lvl="0" indent="-342900" rtl="0">
              <a:spcBef>
                <a:spcPts val="0"/>
              </a:spcBef>
              <a:buClr>
                <a:schemeClr val="dk1"/>
              </a:buClr>
              <a:buSzPct val="100000"/>
              <a:buFont typeface="Arial"/>
              <a:buAutoNum type="arabicPeriod"/>
            </a:pPr>
            <a:r>
              <a:rPr lang="en" sz="1800"/>
              <a:t>Click the (+) button. The new assignment window appears.</a:t>
            </a:r>
          </a:p>
          <a:p>
            <a:pPr marL="457200" lvl="0" indent="-342900" rtl="0">
              <a:spcBef>
                <a:spcPts val="0"/>
              </a:spcBef>
              <a:buClr>
                <a:schemeClr val="dk1"/>
              </a:buClr>
              <a:buSzPct val="100000"/>
              <a:buFont typeface="Arial"/>
              <a:buAutoNum type="arabicPeriod"/>
            </a:pPr>
            <a:r>
              <a:rPr lang="en" sz="1800"/>
              <a:t>Enter the assignment name.</a:t>
            </a:r>
          </a:p>
          <a:p>
            <a:pPr marL="457200" lvl="0" indent="-342900" rtl="0">
              <a:spcBef>
                <a:spcPts val="0"/>
              </a:spcBef>
              <a:buClr>
                <a:schemeClr val="dk1"/>
              </a:buClr>
              <a:buSzPct val="100000"/>
              <a:buFont typeface="Arial"/>
              <a:buAutoNum type="arabicPeriod"/>
            </a:pPr>
            <a:r>
              <a:rPr lang="en" sz="1800"/>
              <a:t>Select the category you want the assignment to be associated with. (i.e. Formal, Informal, Mid-Term, Final Exam, Graduation Project, or Summative Performance.</a:t>
            </a:r>
          </a:p>
          <a:p>
            <a:pPr marL="457200" lvl="0" indent="-342900" rtl="0">
              <a:spcBef>
                <a:spcPts val="0"/>
              </a:spcBef>
              <a:buClr>
                <a:schemeClr val="dk1"/>
              </a:buClr>
              <a:buSzPct val="100000"/>
              <a:buFont typeface="Arial"/>
              <a:buAutoNum type="arabicPeriod"/>
            </a:pPr>
            <a:r>
              <a:rPr lang="en" sz="1800"/>
              <a:t>Enter possible points.</a:t>
            </a:r>
          </a:p>
          <a:p>
            <a:pPr marL="457200" lvl="0" indent="-342900" rtl="0">
              <a:spcBef>
                <a:spcPts val="0"/>
              </a:spcBef>
              <a:buClr>
                <a:schemeClr val="dk1"/>
              </a:buClr>
              <a:buSzPct val="100000"/>
              <a:buFont typeface="Arial"/>
              <a:buAutoNum type="arabicPeriod"/>
            </a:pPr>
            <a:r>
              <a:rPr lang="en" sz="1800"/>
              <a:t>Enter a Due Date.</a:t>
            </a:r>
          </a:p>
          <a:p>
            <a:pPr marL="457200" lvl="0" indent="-342900" rtl="0">
              <a:spcBef>
                <a:spcPts val="0"/>
              </a:spcBef>
              <a:buClr>
                <a:schemeClr val="dk1"/>
              </a:buClr>
              <a:buSzPct val="100000"/>
              <a:buFont typeface="Arial"/>
              <a:buAutoNum type="arabicPeriod"/>
            </a:pPr>
            <a:r>
              <a:rPr lang="en" sz="1800"/>
              <a:t>Check include in Final Grade.</a:t>
            </a:r>
          </a:p>
          <a:p>
            <a:pPr marL="457200" lvl="0" indent="-342900" rtl="0">
              <a:spcBef>
                <a:spcPts val="0"/>
              </a:spcBef>
              <a:buClr>
                <a:schemeClr val="dk1"/>
              </a:buClr>
              <a:buSzPct val="100000"/>
              <a:buFont typeface="Arial"/>
              <a:buAutoNum type="arabicPeriod"/>
            </a:pPr>
            <a:r>
              <a:rPr lang="en" sz="1800"/>
              <a:t>Enter a description of the assignment (optional).</a:t>
            </a:r>
          </a:p>
          <a:p>
            <a:pPr marL="457200" lvl="0" indent="-342900" rtl="0">
              <a:spcBef>
                <a:spcPts val="0"/>
              </a:spcBef>
              <a:buClr>
                <a:schemeClr val="dk1"/>
              </a:buClr>
              <a:buSzPct val="100000"/>
              <a:buFont typeface="Arial"/>
              <a:buAutoNum type="arabicPeriod"/>
            </a:pPr>
            <a:r>
              <a:rPr lang="en" sz="1800"/>
              <a:t>Choose when to publish the assignment.</a:t>
            </a:r>
          </a:p>
          <a:p>
            <a:pPr marL="457200" lvl="0" indent="-342900" rtl="0">
              <a:spcBef>
                <a:spcPts val="0"/>
              </a:spcBef>
              <a:buClr>
                <a:schemeClr val="dk1"/>
              </a:buClr>
              <a:buSzPct val="100000"/>
              <a:buFont typeface="Arial"/>
              <a:buAutoNum type="arabicPeriod"/>
            </a:pPr>
            <a:r>
              <a:rPr lang="en" sz="1800"/>
              <a:t>CLick Save.</a:t>
            </a:r>
          </a:p>
          <a:p>
            <a:pPr>
              <a:spcBef>
                <a:spcPts val="0"/>
              </a:spcBef>
              <a:buNone/>
            </a:pPr>
            <a:endParaRPr sz="1800"/>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Copying An Assignment</a:t>
            </a:r>
          </a:p>
        </p:txBody>
      </p:sp>
      <p:sp>
        <p:nvSpPr>
          <p:cNvPr id="237" name="Shape 237"/>
          <p:cNvSpPr txBox="1">
            <a:spLocks noGrp="1"/>
          </p:cNvSpPr>
          <p:nvPr>
            <p:ph type="body" idx="1"/>
          </p:nvPr>
        </p:nvSpPr>
        <p:spPr>
          <a:xfrm>
            <a:off x="4567700" y="1200150"/>
            <a:ext cx="4119000" cy="3725699"/>
          </a:xfrm>
          <a:prstGeom prst="rect">
            <a:avLst/>
          </a:prstGeom>
        </p:spPr>
        <p:txBody>
          <a:bodyPr lIns="91425" tIns="91425" rIns="91425" bIns="91425" anchor="t" anchorCtr="0">
            <a:noAutofit/>
          </a:bodyPr>
          <a:lstStyle/>
          <a:p>
            <a:pPr algn="ctr">
              <a:spcBef>
                <a:spcPts val="0"/>
              </a:spcBef>
              <a:buNone/>
            </a:pPr>
            <a:r>
              <a:rPr lang="en" sz="2800"/>
              <a:t>You can copy assignments from one class to another from current or previous term.  Copy assignment can be found in the tools menu at the top of the screen.</a:t>
            </a:r>
          </a:p>
        </p:txBody>
      </p:sp>
      <p:pic>
        <p:nvPicPr>
          <p:cNvPr id="238" name="Shape 238"/>
          <p:cNvPicPr preferRelativeResize="0"/>
          <p:nvPr/>
        </p:nvPicPr>
        <p:blipFill>
          <a:blip r:embed="rId3">
            <a:alphaModFix/>
          </a:blip>
          <a:stretch>
            <a:fillRect/>
          </a:stretch>
        </p:blipFill>
        <p:spPr>
          <a:xfrm>
            <a:off x="457200" y="1308998"/>
            <a:ext cx="3819525" cy="3616849"/>
          </a:xfrm>
          <a:prstGeom prst="rect">
            <a:avLst/>
          </a:prstGeom>
          <a:noFill/>
          <a:ln>
            <a:noFill/>
          </a:ln>
        </p:spPr>
      </p:pic>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Entering Scores </a:t>
            </a:r>
          </a:p>
        </p:txBody>
      </p:sp>
      <p:sp>
        <p:nvSpPr>
          <p:cNvPr id="244" name="Shape 24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Scores can be entered individually or by using the quick Entry Methods.</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p:nvPr/>
        </p:nvSpPr>
        <p:spPr>
          <a:xfrm>
            <a:off x="168750" y="1184000"/>
            <a:ext cx="8806499" cy="3959400"/>
          </a:xfrm>
          <a:prstGeom prst="rect">
            <a:avLst/>
          </a:prstGeom>
          <a:noFill/>
          <a:ln>
            <a:noFill/>
          </a:ln>
        </p:spPr>
        <p:txBody>
          <a:bodyPr lIns="91425" tIns="91425" rIns="91425" bIns="91425" anchor="t" anchorCtr="0">
            <a:noAutofit/>
          </a:bodyPr>
          <a:lstStyle/>
          <a:p>
            <a:pPr lvl="0" rtl="0">
              <a:lnSpc>
                <a:spcPct val="115000"/>
              </a:lnSpc>
              <a:spcBef>
                <a:spcPts val="700"/>
              </a:spcBef>
              <a:buClr>
                <a:schemeClr val="dk1"/>
              </a:buClr>
              <a:buSzPct val="36666"/>
              <a:buFont typeface="Arial"/>
              <a:buNone/>
            </a:pPr>
            <a:r>
              <a:rPr lang="en" sz="3000">
                <a:solidFill>
                  <a:schemeClr val="dk1"/>
                </a:solidFill>
              </a:rPr>
              <a:t>•</a:t>
            </a:r>
            <a:r>
              <a:rPr lang="en" sz="2600">
                <a:solidFill>
                  <a:schemeClr val="dk1"/>
                </a:solidFill>
              </a:rPr>
              <a:t>PowerSchool is the fastest-growing, most widely used web-based student information system, supporting 10 million students in all 50 states and over 65 countries.</a:t>
            </a:r>
          </a:p>
          <a:p>
            <a:pPr lvl="0" rtl="0">
              <a:lnSpc>
                <a:spcPct val="115000"/>
              </a:lnSpc>
              <a:spcBef>
                <a:spcPts val="700"/>
              </a:spcBef>
              <a:buClr>
                <a:schemeClr val="dk1"/>
              </a:buClr>
              <a:buSzPct val="42307"/>
              <a:buFont typeface="Arial"/>
              <a:buNone/>
            </a:pPr>
            <a:r>
              <a:rPr lang="en" sz="2600">
                <a:solidFill>
                  <a:schemeClr val="dk1"/>
                </a:solidFill>
              </a:rPr>
              <a:t>•PowerSchool enables today's educators to make timely decisions that impact student performance while creating a collaborative environment for parents, teachers and students to work together in preparing 21st century learners for the future.</a:t>
            </a:r>
          </a:p>
          <a:p>
            <a:pPr>
              <a:spcBef>
                <a:spcPts val="0"/>
              </a:spcBef>
              <a:buNone/>
            </a:pPr>
            <a:endParaRPr sz="2400"/>
          </a:p>
        </p:txBody>
      </p:sp>
      <p:sp>
        <p:nvSpPr>
          <p:cNvPr id="45" name="Shape 45"/>
          <p:cNvSpPr txBox="1"/>
          <p:nvPr/>
        </p:nvSpPr>
        <p:spPr>
          <a:xfrm>
            <a:off x="1131900" y="415350"/>
            <a:ext cx="6880200" cy="825600"/>
          </a:xfrm>
          <a:prstGeom prst="rect">
            <a:avLst/>
          </a:prstGeom>
          <a:noFill/>
          <a:ln>
            <a:noFill/>
          </a:ln>
        </p:spPr>
        <p:txBody>
          <a:bodyPr lIns="91425" tIns="91425" rIns="91425" bIns="91425" anchor="t" anchorCtr="0">
            <a:noAutofit/>
          </a:bodyPr>
          <a:lstStyle/>
          <a:p>
            <a:pPr>
              <a:spcBef>
                <a:spcPts val="0"/>
              </a:spcBef>
              <a:buNone/>
            </a:pPr>
            <a:r>
              <a:rPr lang="en" sz="4800"/>
              <a:t>What is </a:t>
            </a:r>
            <a:r>
              <a:rPr lang="en" sz="4800">
                <a:solidFill>
                  <a:srgbClr val="FF0000"/>
                </a:solidFill>
              </a:rPr>
              <a:t>PowerSchool</a:t>
            </a:r>
            <a:r>
              <a:rPr lang="en" sz="4800"/>
              <a:t>?</a:t>
            </a:r>
          </a:p>
        </p:txBody>
      </p:sp>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Entering Scores Individually</a:t>
            </a:r>
          </a:p>
        </p:txBody>
      </p:sp>
      <p:sp>
        <p:nvSpPr>
          <p:cNvPr id="250" name="Shape 25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AutoNum type="arabicPeriod"/>
            </a:pPr>
            <a:r>
              <a:rPr lang="en" sz="1800"/>
              <a:t>From the assignments tab, click in the cell that is the intersection of the row containing the student’s name and the column of the assignment you want to score.</a:t>
            </a:r>
          </a:p>
          <a:p>
            <a:pPr marL="457200" lvl="0" indent="-342900" rtl="0">
              <a:spcBef>
                <a:spcPts val="0"/>
              </a:spcBef>
              <a:buClr>
                <a:schemeClr val="dk1"/>
              </a:buClr>
              <a:buSzPct val="100000"/>
              <a:buFont typeface="Arial"/>
              <a:buAutoNum type="arabicPeriod"/>
            </a:pPr>
            <a:r>
              <a:rPr lang="en" sz="1800"/>
              <a:t>Enter the score and press the enter button to advance to the next student and tab to advance to the next assignment.</a:t>
            </a:r>
          </a:p>
          <a:p>
            <a:pPr marL="457200" lvl="0" indent="-342900">
              <a:spcBef>
                <a:spcPts val="0"/>
              </a:spcBef>
              <a:buClr>
                <a:schemeClr val="dk1"/>
              </a:buClr>
              <a:buSzPct val="100000"/>
              <a:buFont typeface="Arial"/>
              <a:buAutoNum type="arabicPeriod"/>
            </a:pPr>
            <a:r>
              <a:rPr lang="en" sz="1800"/>
              <a:t>When you have finished entered scores, click Save.</a:t>
            </a:r>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Entering Scores Using Fill-Scores</a:t>
            </a:r>
          </a:p>
        </p:txBody>
      </p:sp>
      <p:sp>
        <p:nvSpPr>
          <p:cNvPr id="256" name="Shape 256"/>
          <p:cNvSpPr txBox="1">
            <a:spLocks noGrp="1"/>
          </p:cNvSpPr>
          <p:nvPr>
            <p:ph type="body" idx="1"/>
          </p:nvPr>
        </p:nvSpPr>
        <p:spPr>
          <a:xfrm>
            <a:off x="378675" y="1213225"/>
            <a:ext cx="4214999" cy="3725699"/>
          </a:xfrm>
          <a:prstGeom prst="rect">
            <a:avLst/>
          </a:prstGeom>
        </p:spPr>
        <p:txBody>
          <a:bodyPr lIns="91425" tIns="91425" rIns="91425" bIns="91425" anchor="t" anchorCtr="0">
            <a:noAutofit/>
          </a:bodyPr>
          <a:lstStyle/>
          <a:p>
            <a:pPr marL="457200" lvl="0" indent="-330200" rtl="0">
              <a:spcBef>
                <a:spcPts val="0"/>
              </a:spcBef>
              <a:buClr>
                <a:schemeClr val="dk1"/>
              </a:buClr>
              <a:buSzPct val="100000"/>
              <a:buFont typeface="Arial"/>
              <a:buAutoNum type="arabicPeriod"/>
            </a:pPr>
            <a:r>
              <a:rPr lang="en" sz="1600"/>
              <a:t>Select FIll Scores from the Tools Menu while in the Scoresheet or Assigment tabs.</a:t>
            </a:r>
          </a:p>
          <a:p>
            <a:pPr marL="457200" lvl="0" indent="-330200" rtl="0">
              <a:spcBef>
                <a:spcPts val="0"/>
              </a:spcBef>
              <a:buClr>
                <a:schemeClr val="dk1"/>
              </a:buClr>
              <a:buSzPct val="100000"/>
              <a:buFont typeface="Arial"/>
              <a:buAutoNum type="arabicPeriod"/>
            </a:pPr>
            <a:r>
              <a:rPr lang="en" sz="1600"/>
              <a:t>You can fill empty scores if you have not entered grades or choose the replace option to override what you currently have if you desire.</a:t>
            </a:r>
          </a:p>
          <a:p>
            <a:pPr marL="457200" lvl="0" indent="-330200" rtl="0">
              <a:spcBef>
                <a:spcPts val="0"/>
              </a:spcBef>
              <a:buClr>
                <a:schemeClr val="dk1"/>
              </a:buClr>
              <a:buSzPct val="100000"/>
              <a:buFont typeface="Arial"/>
              <a:buAutoNum type="arabicPeriod"/>
            </a:pPr>
            <a:r>
              <a:rPr lang="en" sz="1600"/>
              <a:t>Select from one of the choices, or enter a score and add a comment if desired. </a:t>
            </a:r>
            <a:r>
              <a:rPr lang="en" sz="1600" b="1" i="1"/>
              <a:t>Note all of the selected students in the class will receive the score and comment that was just entered.</a:t>
            </a:r>
          </a:p>
          <a:p>
            <a:pPr marL="457200" lvl="0" indent="-330200" rtl="0">
              <a:spcBef>
                <a:spcPts val="0"/>
              </a:spcBef>
              <a:buClr>
                <a:schemeClr val="dk1"/>
              </a:buClr>
              <a:buSzPct val="100000"/>
              <a:buFont typeface="Arial"/>
              <a:buAutoNum type="arabicPeriod"/>
            </a:pPr>
            <a:r>
              <a:rPr lang="en" sz="1600"/>
              <a:t>Click Ok.</a:t>
            </a:r>
          </a:p>
        </p:txBody>
      </p:sp>
      <p:pic>
        <p:nvPicPr>
          <p:cNvPr id="257" name="Shape 257"/>
          <p:cNvPicPr preferRelativeResize="0"/>
          <p:nvPr/>
        </p:nvPicPr>
        <p:blipFill>
          <a:blip r:embed="rId3">
            <a:alphaModFix/>
          </a:blip>
          <a:stretch>
            <a:fillRect/>
          </a:stretch>
        </p:blipFill>
        <p:spPr>
          <a:xfrm>
            <a:off x="5246350" y="1414675"/>
            <a:ext cx="2944649" cy="3524250"/>
          </a:xfrm>
          <a:prstGeom prst="rect">
            <a:avLst/>
          </a:prstGeom>
          <a:noFill/>
          <a:ln>
            <a:noFill/>
          </a:ln>
        </p:spPr>
      </p:pic>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Using the Score Inspector</a:t>
            </a:r>
          </a:p>
        </p:txBody>
      </p:sp>
      <p:sp>
        <p:nvSpPr>
          <p:cNvPr id="263" name="Shape 263"/>
          <p:cNvSpPr txBox="1">
            <a:spLocks noGrp="1"/>
          </p:cNvSpPr>
          <p:nvPr>
            <p:ph type="body" idx="1"/>
          </p:nvPr>
        </p:nvSpPr>
        <p:spPr>
          <a:xfrm>
            <a:off x="2779900" y="1200150"/>
            <a:ext cx="5906699" cy="3725699"/>
          </a:xfrm>
          <a:prstGeom prst="rect">
            <a:avLst/>
          </a:prstGeom>
        </p:spPr>
        <p:txBody>
          <a:bodyPr lIns="91425" tIns="91425" rIns="91425" bIns="91425" anchor="t" anchorCtr="0">
            <a:noAutofit/>
          </a:bodyPr>
          <a:lstStyle/>
          <a:p>
            <a:pPr lvl="0">
              <a:spcBef>
                <a:spcPts val="0"/>
              </a:spcBef>
              <a:buNone/>
            </a:pPr>
            <a:r>
              <a:rPr lang="en" sz="2400"/>
              <a:t>The Score Inspector provides the ability to add notes to yourself about a student’s performance in class such as, late, exempt, or missing. You can also use the Score Inspector to enter a public comment.</a:t>
            </a:r>
          </a:p>
        </p:txBody>
      </p:sp>
      <p:pic>
        <p:nvPicPr>
          <p:cNvPr id="264" name="Shape 264"/>
          <p:cNvPicPr preferRelativeResize="0"/>
          <p:nvPr/>
        </p:nvPicPr>
        <p:blipFill>
          <a:blip r:embed="rId3">
            <a:alphaModFix/>
          </a:blip>
          <a:stretch>
            <a:fillRect/>
          </a:stretch>
        </p:blipFill>
        <p:spPr>
          <a:xfrm>
            <a:off x="457200" y="1302137"/>
            <a:ext cx="2067099" cy="3521725"/>
          </a:xfrm>
          <a:prstGeom prst="rect">
            <a:avLst/>
          </a:prstGeom>
          <a:noFill/>
          <a:ln>
            <a:noFill/>
          </a:ln>
        </p:spPr>
      </p:pic>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Using the Score Inspector (cont.)</a:t>
            </a:r>
          </a:p>
        </p:txBody>
      </p:sp>
      <p:sp>
        <p:nvSpPr>
          <p:cNvPr id="270" name="Shape 27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AutoNum type="arabicPeriod"/>
            </a:pPr>
            <a:r>
              <a:rPr lang="en" sz="1800"/>
              <a:t>Click the Tools Menu and click Score Inspector.</a:t>
            </a:r>
          </a:p>
          <a:p>
            <a:pPr marL="457200" lvl="0" indent="-342900" rtl="0">
              <a:spcBef>
                <a:spcPts val="0"/>
              </a:spcBef>
              <a:buClr>
                <a:schemeClr val="dk1"/>
              </a:buClr>
              <a:buSzPct val="100000"/>
              <a:buFont typeface="Arial"/>
              <a:buAutoNum type="arabicPeriod"/>
            </a:pPr>
            <a:r>
              <a:rPr lang="en" sz="1800"/>
              <a:t>On the Scoresheet, click in the assignment column in the first empty cell you want to next to the appropriate student you want to score. In the score inspector, you can select: collected, late, exempt, missing, input the score and/or type in a comment.</a:t>
            </a:r>
          </a:p>
          <a:p>
            <a:pPr marL="457200" lvl="0" indent="-342900" rtl="0">
              <a:spcBef>
                <a:spcPts val="0"/>
              </a:spcBef>
              <a:buClr>
                <a:schemeClr val="dk1"/>
              </a:buClr>
              <a:buSzPct val="100000"/>
              <a:buFont typeface="Arial"/>
              <a:buAutoNum type="arabicPeriod"/>
            </a:pPr>
            <a:r>
              <a:rPr lang="en" sz="1800"/>
              <a:t>To add a comment you can type in the field.</a:t>
            </a:r>
          </a:p>
          <a:p>
            <a:pPr marL="457200" lvl="0" indent="-342900" rtl="0">
              <a:spcBef>
                <a:spcPts val="0"/>
              </a:spcBef>
              <a:buClr>
                <a:schemeClr val="dk1"/>
              </a:buClr>
              <a:buSzPct val="100000"/>
              <a:buFont typeface="Arial"/>
              <a:buAutoNum type="arabicPeriod"/>
            </a:pPr>
            <a:r>
              <a:rPr lang="en" sz="1800"/>
              <a:t>Toggle between students by using the down/up arrows or go between assignments.</a:t>
            </a:r>
          </a:p>
          <a:p>
            <a:pPr marL="457200" lvl="0" indent="-342900" rtl="0">
              <a:spcBef>
                <a:spcPts val="0"/>
              </a:spcBef>
              <a:buClr>
                <a:schemeClr val="dk1"/>
              </a:buClr>
              <a:buSzPct val="100000"/>
              <a:buFont typeface="Arial"/>
              <a:buAutoNum type="arabicPeriod"/>
            </a:pPr>
            <a:r>
              <a:rPr lang="en" sz="1800"/>
              <a:t>The clear button clears the score, comment of a check. </a:t>
            </a:r>
          </a:p>
          <a:p>
            <a:pPr marL="457200" lvl="0" indent="-342900">
              <a:spcBef>
                <a:spcPts val="0"/>
              </a:spcBef>
              <a:buClr>
                <a:schemeClr val="dk1"/>
              </a:buClr>
              <a:buSzPct val="100000"/>
              <a:buFont typeface="Arial"/>
              <a:buAutoNum type="arabicPeriod"/>
            </a:pPr>
            <a:r>
              <a:rPr lang="en" sz="1800"/>
              <a:t>Click close when finished . Then click save.</a:t>
            </a:r>
          </a:p>
        </p:txBody>
      </p:sp>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Printing Reports</a:t>
            </a:r>
          </a:p>
        </p:txBody>
      </p:sp>
      <p:sp>
        <p:nvSpPr>
          <p:cNvPr id="276" name="Shape 27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sz="2600"/>
              <a:t>Use the reports available through the gradebook to provide a paper or electronic copy of student information.  Report can be personalized by entering a custom title or including a top note, bottom note, and signature line. There are 8 types of reports available, and they can be represented in three output types: PDF, HTML, or Text Export (CSV).</a:t>
            </a:r>
          </a:p>
        </p:txBody>
      </p:sp>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Types of Reports</a:t>
            </a:r>
          </a:p>
        </p:txBody>
      </p:sp>
      <p:sp>
        <p:nvSpPr>
          <p:cNvPr id="282" name="Shape 282"/>
          <p:cNvSpPr txBox="1">
            <a:spLocks noGrp="1"/>
          </p:cNvSpPr>
          <p:nvPr>
            <p:ph type="body" idx="1"/>
          </p:nvPr>
        </p:nvSpPr>
        <p:spPr>
          <a:xfrm>
            <a:off x="326000" y="1160775"/>
            <a:ext cx="8229600" cy="3725699"/>
          </a:xfrm>
          <a:prstGeom prst="rect">
            <a:avLst/>
          </a:prstGeom>
        </p:spPr>
        <p:txBody>
          <a:bodyPr lIns="91425" tIns="91425" rIns="91425" bIns="91425" anchor="t" anchorCtr="0">
            <a:noAutofit/>
          </a:bodyPr>
          <a:lstStyle/>
          <a:p>
            <a:pPr marL="457200" lvl="0" indent="-342900" rtl="0">
              <a:spcBef>
                <a:spcPts val="0"/>
              </a:spcBef>
              <a:spcAft>
                <a:spcPts val="1000"/>
              </a:spcAft>
              <a:buClr>
                <a:schemeClr val="dk1"/>
              </a:buClr>
              <a:buSzPct val="100000"/>
              <a:buFont typeface="Arial"/>
              <a:buAutoNum type="arabicPeriod"/>
            </a:pPr>
            <a:r>
              <a:rPr lang="en" sz="1800"/>
              <a:t>Attendance Grid - Use to mark attendance manually.  Format to print for specific dates or no dates.</a:t>
            </a:r>
          </a:p>
          <a:p>
            <a:pPr marL="457200" lvl="0" indent="-342900" rtl="0">
              <a:spcBef>
                <a:spcPts val="0"/>
              </a:spcBef>
              <a:spcAft>
                <a:spcPts val="1000"/>
              </a:spcAft>
              <a:buClr>
                <a:schemeClr val="dk1"/>
              </a:buClr>
              <a:buSzPct val="100000"/>
              <a:buFont typeface="Arial"/>
              <a:buAutoNum type="arabicPeriod"/>
            </a:pPr>
            <a:r>
              <a:rPr lang="en" sz="1800"/>
              <a:t>Category Total Report - View a summary of category totals for a student or class. Choose a report a specific term or all terms.</a:t>
            </a:r>
          </a:p>
          <a:p>
            <a:pPr marL="457200" lvl="0" indent="-342900" rtl="0">
              <a:spcBef>
                <a:spcPts val="0"/>
              </a:spcBef>
              <a:spcAft>
                <a:spcPts val="1000"/>
              </a:spcAft>
              <a:buClr>
                <a:schemeClr val="dk1"/>
              </a:buClr>
              <a:buSzPct val="100000"/>
              <a:buFont typeface="Arial"/>
              <a:buAutoNum type="arabicPeriod"/>
            </a:pPr>
            <a:r>
              <a:rPr lang="en" sz="1800"/>
              <a:t>Final Grade and Comment Verification - View final grade information for your students.  Select to include all final grades information or specific information, like final grade only.</a:t>
            </a:r>
          </a:p>
          <a:p>
            <a:pPr marL="457200" lvl="0" indent="-342900">
              <a:spcBef>
                <a:spcPts val="0"/>
              </a:spcBef>
              <a:spcAft>
                <a:spcPts val="1000"/>
              </a:spcAft>
              <a:buClr>
                <a:schemeClr val="dk1"/>
              </a:buClr>
              <a:buSzPct val="100000"/>
              <a:buFont typeface="Arial"/>
              <a:buAutoNum type="arabicPeriod"/>
            </a:pPr>
            <a:r>
              <a:rPr lang="en" sz="1800"/>
              <a:t>Individual Student Report - View a summary of class information per student similar to a progress report.  Choose what grade information is printed as well as the date range.</a:t>
            </a:r>
          </a:p>
        </p:txBody>
      </p:sp>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Types of Reports (cont.)</a:t>
            </a:r>
          </a:p>
        </p:txBody>
      </p:sp>
      <p:sp>
        <p:nvSpPr>
          <p:cNvPr id="288" name="Shape 288"/>
          <p:cNvSpPr txBox="1">
            <a:spLocks noGrp="1"/>
          </p:cNvSpPr>
          <p:nvPr>
            <p:ph type="body" idx="1"/>
          </p:nvPr>
        </p:nvSpPr>
        <p:spPr>
          <a:xfrm>
            <a:off x="326000" y="1160775"/>
            <a:ext cx="8229600" cy="3725699"/>
          </a:xfrm>
          <a:prstGeom prst="rect">
            <a:avLst/>
          </a:prstGeom>
        </p:spPr>
        <p:txBody>
          <a:bodyPr lIns="91425" tIns="91425" rIns="91425" bIns="91425" anchor="t" anchorCtr="0">
            <a:noAutofit/>
          </a:bodyPr>
          <a:lstStyle/>
          <a:p>
            <a:pPr marL="457200" lvl="0" indent="-342900" rtl="0">
              <a:spcBef>
                <a:spcPts val="0"/>
              </a:spcBef>
              <a:spcAft>
                <a:spcPts val="1000"/>
              </a:spcAft>
              <a:buClr>
                <a:schemeClr val="dk1"/>
              </a:buClr>
              <a:buSzPct val="100000"/>
              <a:buFont typeface="Arial"/>
              <a:buAutoNum type="arabicPeriod" startAt="5"/>
            </a:pPr>
            <a:r>
              <a:rPr lang="en" sz="1800"/>
              <a:t>Individual Student Report: View of summary of class information per student similar to a progress report. Choose what grade information is printed as well as the date range.</a:t>
            </a:r>
          </a:p>
          <a:p>
            <a:pPr marL="457200" lvl="0" indent="-342900" rtl="0">
              <a:spcBef>
                <a:spcPts val="0"/>
              </a:spcBef>
              <a:spcAft>
                <a:spcPts val="1000"/>
              </a:spcAft>
              <a:buClr>
                <a:schemeClr val="dk1"/>
              </a:buClr>
              <a:buSzPct val="100000"/>
              <a:buFont typeface="Arial"/>
              <a:buAutoNum type="arabicPeriod" startAt="5"/>
            </a:pPr>
            <a:r>
              <a:rPr lang="en" sz="1800"/>
              <a:t>Missing Assignment Report: View a list of students with assignments not scored or missing.  Select to print the student number instead of name so the list may be posted.</a:t>
            </a:r>
          </a:p>
          <a:p>
            <a:pPr marL="457200" lvl="0" indent="-342900" rtl="0">
              <a:spcBef>
                <a:spcPts val="0"/>
              </a:spcBef>
              <a:spcAft>
                <a:spcPts val="1000"/>
              </a:spcAft>
              <a:buClr>
                <a:schemeClr val="dk1"/>
              </a:buClr>
              <a:buSzPct val="100000"/>
              <a:buFont typeface="Arial"/>
              <a:buAutoNum type="arabicPeriod" startAt="5"/>
            </a:pPr>
            <a:r>
              <a:rPr lang="en" sz="1800"/>
              <a:t>Student Multi-Section Report - View final grade information for all of a student’s sections, not just your class. Choose specific terms to include.</a:t>
            </a:r>
          </a:p>
          <a:p>
            <a:pPr marL="457200" lvl="0" indent="-342900" rtl="0">
              <a:spcBef>
                <a:spcPts val="0"/>
              </a:spcBef>
              <a:spcAft>
                <a:spcPts val="1000"/>
              </a:spcAft>
              <a:buClr>
                <a:schemeClr val="dk1"/>
              </a:buClr>
              <a:buSzPct val="100000"/>
              <a:buFont typeface="Arial"/>
              <a:buAutoNum type="arabicPeriod" startAt="5"/>
            </a:pPr>
            <a:r>
              <a:rPr lang="en" sz="1800"/>
              <a:t>Student Roster - View student demographic information.  Select to include a variety of student information and even format a column to keep track of money collected or permission received.</a:t>
            </a:r>
          </a:p>
        </p:txBody>
      </p:sp>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Additional Resources</a:t>
            </a:r>
          </a:p>
        </p:txBody>
      </p:sp>
      <p:sp>
        <p:nvSpPr>
          <p:cNvPr id="294" name="Shape 29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CMS PowerSchool Documents: </a:t>
            </a:r>
            <a:r>
              <a:rPr lang="en" u="sng">
                <a:solidFill>
                  <a:schemeClr val="hlink"/>
                </a:solidFill>
                <a:hlinkClick r:id="rId3"/>
              </a:rPr>
              <a:t>http://my.cms.k12.nc.us/departments/techserv/stuapps/powerschool/Pages/Documents.aspx</a:t>
            </a:r>
          </a:p>
          <a:p>
            <a:pPr rtl="0">
              <a:spcBef>
                <a:spcPts val="0"/>
              </a:spcBef>
              <a:buNone/>
            </a:pPr>
            <a:endParaRPr/>
          </a:p>
          <a:p>
            <a:pPr rtl="0">
              <a:spcBef>
                <a:spcPts val="0"/>
              </a:spcBef>
              <a:buNone/>
            </a:pPr>
            <a:r>
              <a:rPr lang="en"/>
              <a:t>PowerSource: </a:t>
            </a:r>
            <a:r>
              <a:rPr lang="en" u="sng">
                <a:solidFill>
                  <a:schemeClr val="hlink"/>
                </a:solidFill>
                <a:hlinkClick r:id="rId4"/>
              </a:rPr>
              <a:t>https://powersource.pearsonschoolsystems.com/login.action</a:t>
            </a:r>
            <a:r>
              <a:rPr lang="en"/>
              <a:t> </a:t>
            </a:r>
          </a:p>
          <a:p>
            <a:pPr rtl="0">
              <a:spcBef>
                <a:spcPts val="0"/>
              </a:spcBef>
              <a:buNone/>
            </a:pPr>
            <a:endParaRPr/>
          </a:p>
          <a:p>
            <a:pPr>
              <a:spcBef>
                <a:spcPts val="0"/>
              </a:spcBef>
              <a:buNone/>
            </a:pPr>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Logging In to PowerTeacher</a:t>
            </a:r>
          </a:p>
        </p:txBody>
      </p:sp>
      <p:sp>
        <p:nvSpPr>
          <p:cNvPr id="51" name="Shape 51"/>
          <p:cNvSpPr txBox="1">
            <a:spLocks noGrp="1"/>
          </p:cNvSpPr>
          <p:nvPr>
            <p:ph type="body" idx="1"/>
          </p:nvPr>
        </p:nvSpPr>
        <p:spPr>
          <a:xfrm>
            <a:off x="409575" y="1190625"/>
            <a:ext cx="8229600" cy="729600"/>
          </a:xfrm>
          <a:prstGeom prst="rect">
            <a:avLst/>
          </a:prstGeom>
        </p:spPr>
        <p:txBody>
          <a:bodyPr lIns="91425" tIns="91425" rIns="91425" bIns="91425" anchor="t" anchorCtr="0">
            <a:noAutofit/>
          </a:bodyPr>
          <a:lstStyle/>
          <a:p>
            <a:pPr algn="ctr">
              <a:spcBef>
                <a:spcPts val="0"/>
              </a:spcBef>
              <a:buNone/>
            </a:pPr>
            <a:r>
              <a:rPr lang="en" u="sng">
                <a:solidFill>
                  <a:schemeClr val="hlink"/>
                </a:solidFill>
                <a:hlinkClick r:id="rId3"/>
              </a:rPr>
              <a:t>http://cms.powerschool.com/teachers</a:t>
            </a:r>
          </a:p>
        </p:txBody>
      </p:sp>
      <p:sp>
        <p:nvSpPr>
          <p:cNvPr id="52" name="Shape 52"/>
          <p:cNvSpPr txBox="1"/>
          <p:nvPr/>
        </p:nvSpPr>
        <p:spPr>
          <a:xfrm>
            <a:off x="687325" y="2047475"/>
            <a:ext cx="3781499" cy="2581200"/>
          </a:xfrm>
          <a:prstGeom prst="rect">
            <a:avLst/>
          </a:prstGeom>
          <a:noFill/>
          <a:ln>
            <a:noFill/>
          </a:ln>
        </p:spPr>
        <p:txBody>
          <a:bodyPr lIns="91425" tIns="91425" rIns="91425" bIns="91425" anchor="t" anchorCtr="0">
            <a:noAutofit/>
          </a:bodyPr>
          <a:lstStyle/>
          <a:p>
            <a:pPr rtl="0">
              <a:spcBef>
                <a:spcPts val="0"/>
              </a:spcBef>
              <a:buNone/>
            </a:pPr>
            <a:endParaRPr/>
          </a:p>
          <a:p>
            <a:pPr rtl="0">
              <a:spcBef>
                <a:spcPts val="0"/>
              </a:spcBef>
              <a:buNone/>
            </a:pPr>
            <a:r>
              <a:rPr lang="en" b="1"/>
              <a:t>Username: 10 digit NC ID Number</a:t>
            </a:r>
          </a:p>
          <a:p>
            <a:pPr rtl="0">
              <a:spcBef>
                <a:spcPts val="0"/>
              </a:spcBef>
              <a:buNone/>
            </a:pPr>
            <a:endParaRPr b="1"/>
          </a:p>
          <a:p>
            <a:pPr rtl="0">
              <a:spcBef>
                <a:spcPts val="0"/>
              </a:spcBef>
              <a:buNone/>
            </a:pPr>
            <a:r>
              <a:rPr lang="en" b="1"/>
              <a:t>Password default: changeme</a:t>
            </a:r>
          </a:p>
          <a:p>
            <a:pPr>
              <a:spcBef>
                <a:spcPts val="0"/>
              </a:spcBef>
              <a:buNone/>
            </a:pPr>
            <a:r>
              <a:rPr lang="en" b="1"/>
              <a:t>(PowerTeacher will make you change your password once you login the 1st time).</a:t>
            </a:r>
          </a:p>
        </p:txBody>
      </p:sp>
      <p:pic>
        <p:nvPicPr>
          <p:cNvPr id="53" name="Shape 53"/>
          <p:cNvPicPr preferRelativeResize="0"/>
          <p:nvPr/>
        </p:nvPicPr>
        <p:blipFill>
          <a:blip r:embed="rId4">
            <a:alphaModFix/>
          </a:blip>
          <a:stretch>
            <a:fillRect/>
          </a:stretch>
        </p:blipFill>
        <p:spPr>
          <a:xfrm>
            <a:off x="4468825" y="2189950"/>
            <a:ext cx="4315499" cy="2716224"/>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Navigating Your Start Page</a:t>
            </a:r>
          </a:p>
        </p:txBody>
      </p:sp>
      <p:pic>
        <p:nvPicPr>
          <p:cNvPr id="59" name="Shape 59"/>
          <p:cNvPicPr preferRelativeResize="0"/>
          <p:nvPr/>
        </p:nvPicPr>
        <p:blipFill>
          <a:blip r:embed="rId3">
            <a:alphaModFix/>
          </a:blip>
          <a:stretch>
            <a:fillRect/>
          </a:stretch>
        </p:blipFill>
        <p:spPr>
          <a:xfrm>
            <a:off x="1537900" y="1841575"/>
            <a:ext cx="5943600" cy="2352675"/>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PowerTeacher Start Page</a:t>
            </a:r>
          </a:p>
        </p:txBody>
      </p:sp>
      <p:pic>
        <p:nvPicPr>
          <p:cNvPr id="65" name="Shape 65"/>
          <p:cNvPicPr preferRelativeResize="0"/>
          <p:nvPr/>
        </p:nvPicPr>
        <p:blipFill>
          <a:blip r:embed="rId3">
            <a:alphaModFix/>
          </a:blip>
          <a:stretch>
            <a:fillRect/>
          </a:stretch>
        </p:blipFill>
        <p:spPr>
          <a:xfrm>
            <a:off x="710624" y="1437875"/>
            <a:ext cx="7814150" cy="3181474"/>
          </a:xfrm>
          <a:prstGeom prst="rect">
            <a:avLst/>
          </a:prstGeom>
          <a:noFill/>
          <a:ln>
            <a:noFill/>
          </a:ln>
        </p:spPr>
      </p:pic>
      <p:cxnSp>
        <p:nvCxnSpPr>
          <p:cNvPr id="66" name="Shape 66"/>
          <p:cNvCxnSpPr/>
          <p:nvPr/>
        </p:nvCxnSpPr>
        <p:spPr>
          <a:xfrm>
            <a:off x="4743825" y="2322800"/>
            <a:ext cx="531300" cy="398699"/>
          </a:xfrm>
          <a:prstGeom prst="straightConnector1">
            <a:avLst/>
          </a:prstGeom>
          <a:noFill/>
          <a:ln w="19050" cap="flat" cmpd="sng">
            <a:solidFill>
              <a:schemeClr val="dk2"/>
            </a:solidFill>
            <a:prstDash val="solid"/>
            <a:round/>
            <a:headEnd type="none" w="lg" len="lg"/>
            <a:tailEnd type="triangle" w="lg" len="lg"/>
          </a:ln>
        </p:spPr>
      </p:cxnSp>
      <p:cxnSp>
        <p:nvCxnSpPr>
          <p:cNvPr id="67" name="Shape 67"/>
          <p:cNvCxnSpPr/>
          <p:nvPr/>
        </p:nvCxnSpPr>
        <p:spPr>
          <a:xfrm>
            <a:off x="5370150" y="2180450"/>
            <a:ext cx="379499" cy="455400"/>
          </a:xfrm>
          <a:prstGeom prst="straightConnector1">
            <a:avLst/>
          </a:prstGeom>
          <a:noFill/>
          <a:ln w="19050" cap="flat" cmpd="sng">
            <a:solidFill>
              <a:schemeClr val="dk2"/>
            </a:solidFill>
            <a:prstDash val="solid"/>
            <a:round/>
            <a:headEnd type="none" w="lg" len="lg"/>
            <a:tailEnd type="triangle" w="lg" len="lg"/>
          </a:ln>
        </p:spPr>
      </p:cxnSp>
      <p:cxnSp>
        <p:nvCxnSpPr>
          <p:cNvPr id="68" name="Shape 68"/>
          <p:cNvCxnSpPr/>
          <p:nvPr/>
        </p:nvCxnSpPr>
        <p:spPr>
          <a:xfrm>
            <a:off x="6195775" y="2227900"/>
            <a:ext cx="9599" cy="389100"/>
          </a:xfrm>
          <a:prstGeom prst="straightConnector1">
            <a:avLst/>
          </a:prstGeom>
          <a:noFill/>
          <a:ln w="19050" cap="flat" cmpd="sng">
            <a:solidFill>
              <a:schemeClr val="dk2"/>
            </a:solidFill>
            <a:prstDash val="solid"/>
            <a:round/>
            <a:headEnd type="none" w="lg" len="lg"/>
            <a:tailEnd type="triangle" w="lg" len="lg"/>
          </a:ln>
        </p:spPr>
      </p:cxnSp>
      <p:cxnSp>
        <p:nvCxnSpPr>
          <p:cNvPr id="69" name="Shape 69"/>
          <p:cNvCxnSpPr/>
          <p:nvPr/>
        </p:nvCxnSpPr>
        <p:spPr>
          <a:xfrm rot="10800000" flipH="1">
            <a:off x="6212425" y="3698675"/>
            <a:ext cx="384299" cy="559799"/>
          </a:xfrm>
          <a:prstGeom prst="straightConnector1">
            <a:avLst/>
          </a:prstGeom>
          <a:noFill/>
          <a:ln w="19050" cap="flat" cmpd="sng">
            <a:solidFill>
              <a:schemeClr val="dk2"/>
            </a:solidFill>
            <a:prstDash val="solid"/>
            <a:round/>
            <a:headEnd type="none" w="lg" len="lg"/>
            <a:tailEnd type="triangle" w="lg" len="lg"/>
          </a:ln>
        </p:spPr>
      </p:cxnSp>
      <p:cxnSp>
        <p:nvCxnSpPr>
          <p:cNvPr id="70" name="Shape 70"/>
          <p:cNvCxnSpPr/>
          <p:nvPr/>
        </p:nvCxnSpPr>
        <p:spPr>
          <a:xfrm rot="10800000">
            <a:off x="7087600" y="3698475"/>
            <a:ext cx="19199" cy="522299"/>
          </a:xfrm>
          <a:prstGeom prst="straightConnector1">
            <a:avLst/>
          </a:prstGeom>
          <a:noFill/>
          <a:ln w="19050" cap="flat" cmpd="sng">
            <a:solidFill>
              <a:schemeClr val="dk2"/>
            </a:solidFill>
            <a:prstDash val="solid"/>
            <a:round/>
            <a:headEnd type="none" w="lg" len="lg"/>
            <a:tailEnd type="triangle" w="lg" len="lg"/>
          </a:ln>
        </p:spPr>
      </p:cxnSp>
      <p:cxnSp>
        <p:nvCxnSpPr>
          <p:cNvPr id="71" name="Shape 71"/>
          <p:cNvCxnSpPr/>
          <p:nvPr/>
        </p:nvCxnSpPr>
        <p:spPr>
          <a:xfrm rot="10800000">
            <a:off x="7540774" y="3698499"/>
            <a:ext cx="441600" cy="465000"/>
          </a:xfrm>
          <a:prstGeom prst="straightConnector1">
            <a:avLst/>
          </a:prstGeom>
          <a:noFill/>
          <a:ln w="19050" cap="flat" cmpd="sng">
            <a:solidFill>
              <a:schemeClr val="dk2"/>
            </a:solidFill>
            <a:prstDash val="solid"/>
            <a:round/>
            <a:headEnd type="none" w="lg" len="lg"/>
            <a:tailEnd type="triangle" w="lg" len="lg"/>
          </a:ln>
        </p:spPr>
      </p:cxnSp>
      <p:sp>
        <p:nvSpPr>
          <p:cNvPr id="72" name="Shape 72"/>
          <p:cNvSpPr txBox="1"/>
          <p:nvPr/>
        </p:nvSpPr>
        <p:spPr>
          <a:xfrm>
            <a:off x="4497075" y="2161450"/>
            <a:ext cx="607199" cy="256200"/>
          </a:xfrm>
          <a:prstGeom prst="rect">
            <a:avLst/>
          </a:prstGeom>
          <a:noFill/>
          <a:ln>
            <a:noFill/>
          </a:ln>
        </p:spPr>
        <p:txBody>
          <a:bodyPr lIns="91425" tIns="91425" rIns="91425" bIns="91425" anchor="t" anchorCtr="0">
            <a:noAutofit/>
          </a:bodyPr>
          <a:lstStyle/>
          <a:p>
            <a:pPr>
              <a:spcBef>
                <a:spcPts val="0"/>
              </a:spcBef>
              <a:buNone/>
            </a:pPr>
            <a:endParaRPr/>
          </a:p>
        </p:txBody>
      </p:sp>
      <p:sp>
        <p:nvSpPr>
          <p:cNvPr id="73" name="Shape 73"/>
          <p:cNvSpPr txBox="1"/>
          <p:nvPr/>
        </p:nvSpPr>
        <p:spPr>
          <a:xfrm>
            <a:off x="4117425" y="2066500"/>
            <a:ext cx="1157699" cy="161400"/>
          </a:xfrm>
          <a:prstGeom prst="rect">
            <a:avLst/>
          </a:prstGeom>
          <a:noFill/>
          <a:ln>
            <a:noFill/>
          </a:ln>
        </p:spPr>
        <p:txBody>
          <a:bodyPr lIns="91425" tIns="91425" rIns="91425" bIns="91425" anchor="t" anchorCtr="0">
            <a:noAutofit/>
          </a:bodyPr>
          <a:lstStyle/>
          <a:p>
            <a:pPr>
              <a:spcBef>
                <a:spcPts val="0"/>
              </a:spcBef>
              <a:buNone/>
            </a:pPr>
            <a:r>
              <a:rPr lang="en" sz="1200">
                <a:solidFill>
                  <a:srgbClr val="FF0000"/>
                </a:solidFill>
              </a:rPr>
              <a:t>Attendance</a:t>
            </a:r>
          </a:p>
        </p:txBody>
      </p:sp>
      <p:sp>
        <p:nvSpPr>
          <p:cNvPr id="74" name="Shape 74"/>
          <p:cNvSpPr txBox="1"/>
          <p:nvPr/>
        </p:nvSpPr>
        <p:spPr>
          <a:xfrm>
            <a:off x="4800600" y="1715325"/>
            <a:ext cx="1233900" cy="161400"/>
          </a:xfrm>
          <a:prstGeom prst="rect">
            <a:avLst/>
          </a:prstGeom>
          <a:noFill/>
          <a:ln>
            <a:noFill/>
          </a:ln>
        </p:spPr>
        <p:txBody>
          <a:bodyPr lIns="91425" tIns="91425" rIns="91425" bIns="91425" anchor="t" anchorCtr="0">
            <a:noAutofit/>
          </a:bodyPr>
          <a:lstStyle/>
          <a:p>
            <a:pPr>
              <a:spcBef>
                <a:spcPts val="0"/>
              </a:spcBef>
              <a:buNone/>
            </a:pPr>
            <a:r>
              <a:rPr lang="en" sz="1200">
                <a:solidFill>
                  <a:srgbClr val="FF0000"/>
                </a:solidFill>
              </a:rPr>
              <a:t>Multi-Day Attendance</a:t>
            </a:r>
          </a:p>
        </p:txBody>
      </p:sp>
      <p:sp>
        <p:nvSpPr>
          <p:cNvPr id="75" name="Shape 75"/>
          <p:cNvSpPr txBox="1"/>
          <p:nvPr/>
        </p:nvSpPr>
        <p:spPr>
          <a:xfrm>
            <a:off x="5806675" y="1810300"/>
            <a:ext cx="1195800" cy="256200"/>
          </a:xfrm>
          <a:prstGeom prst="rect">
            <a:avLst/>
          </a:prstGeom>
          <a:noFill/>
          <a:ln>
            <a:noFill/>
          </a:ln>
        </p:spPr>
        <p:txBody>
          <a:bodyPr lIns="91425" tIns="91425" rIns="91425" bIns="91425" anchor="t" anchorCtr="0">
            <a:noAutofit/>
          </a:bodyPr>
          <a:lstStyle/>
          <a:p>
            <a:pPr>
              <a:spcBef>
                <a:spcPts val="0"/>
              </a:spcBef>
              <a:buNone/>
            </a:pPr>
            <a:r>
              <a:rPr lang="en" sz="1200">
                <a:solidFill>
                  <a:srgbClr val="FF0000"/>
                </a:solidFill>
              </a:rPr>
              <a:t>Seating Chart Attendance</a:t>
            </a:r>
          </a:p>
        </p:txBody>
      </p:sp>
      <p:sp>
        <p:nvSpPr>
          <p:cNvPr id="76" name="Shape 76"/>
          <p:cNvSpPr txBox="1"/>
          <p:nvPr/>
        </p:nvSpPr>
        <p:spPr>
          <a:xfrm>
            <a:off x="5749650" y="4125875"/>
            <a:ext cx="768599" cy="85500"/>
          </a:xfrm>
          <a:prstGeom prst="rect">
            <a:avLst/>
          </a:prstGeom>
          <a:noFill/>
          <a:ln>
            <a:noFill/>
          </a:ln>
        </p:spPr>
        <p:txBody>
          <a:bodyPr lIns="91425" tIns="91425" rIns="91425" bIns="91425" anchor="t" anchorCtr="0">
            <a:noAutofit/>
          </a:bodyPr>
          <a:lstStyle/>
          <a:p>
            <a:pPr>
              <a:spcBef>
                <a:spcPts val="0"/>
              </a:spcBef>
              <a:buNone/>
            </a:pPr>
            <a:r>
              <a:rPr lang="en" sz="1200">
                <a:solidFill>
                  <a:srgbClr val="FF0000"/>
                </a:solidFill>
              </a:rPr>
              <a:t>Lunch Counts</a:t>
            </a:r>
          </a:p>
        </p:txBody>
      </p:sp>
      <p:sp>
        <p:nvSpPr>
          <p:cNvPr id="77" name="Shape 77"/>
          <p:cNvSpPr txBox="1"/>
          <p:nvPr/>
        </p:nvSpPr>
        <p:spPr>
          <a:xfrm>
            <a:off x="6518250" y="4087925"/>
            <a:ext cx="1316699" cy="161400"/>
          </a:xfrm>
          <a:prstGeom prst="rect">
            <a:avLst/>
          </a:prstGeom>
          <a:noFill/>
          <a:ln>
            <a:noFill/>
          </a:ln>
        </p:spPr>
        <p:txBody>
          <a:bodyPr lIns="91425" tIns="91425" rIns="91425" bIns="91425" anchor="t" anchorCtr="0">
            <a:noAutofit/>
          </a:bodyPr>
          <a:lstStyle/>
          <a:p>
            <a:pPr>
              <a:spcBef>
                <a:spcPts val="0"/>
              </a:spcBef>
              <a:buNone/>
            </a:pPr>
            <a:r>
              <a:rPr lang="en" sz="1200">
                <a:solidFill>
                  <a:srgbClr val="FF0000"/>
                </a:solidFill>
              </a:rPr>
              <a:t>View Student Information</a:t>
            </a:r>
          </a:p>
        </p:txBody>
      </p:sp>
      <p:sp>
        <p:nvSpPr>
          <p:cNvPr id="78" name="Shape 78"/>
          <p:cNvSpPr txBox="1"/>
          <p:nvPr/>
        </p:nvSpPr>
        <p:spPr>
          <a:xfrm>
            <a:off x="7834950" y="4087925"/>
            <a:ext cx="768599" cy="161400"/>
          </a:xfrm>
          <a:prstGeom prst="rect">
            <a:avLst/>
          </a:prstGeom>
          <a:noFill/>
          <a:ln>
            <a:noFill/>
          </a:ln>
        </p:spPr>
        <p:txBody>
          <a:bodyPr lIns="91425" tIns="91425" rIns="91425" bIns="91425" anchor="t" anchorCtr="0">
            <a:noAutofit/>
          </a:bodyPr>
          <a:lstStyle/>
          <a:p>
            <a:pPr>
              <a:spcBef>
                <a:spcPts val="0"/>
              </a:spcBef>
              <a:buNone/>
            </a:pPr>
            <a:r>
              <a:rPr lang="en" sz="1200">
                <a:solidFill>
                  <a:srgbClr val="FF0000"/>
                </a:solidFill>
              </a:rPr>
              <a:t>Print Reports</a:t>
            </a:r>
          </a:p>
        </p:txBody>
      </p:sp>
      <p:cxnSp>
        <p:nvCxnSpPr>
          <p:cNvPr id="79" name="Shape 79"/>
          <p:cNvCxnSpPr/>
          <p:nvPr/>
        </p:nvCxnSpPr>
        <p:spPr>
          <a:xfrm>
            <a:off x="217150" y="1696475"/>
            <a:ext cx="635699" cy="768599"/>
          </a:xfrm>
          <a:prstGeom prst="straightConnector1">
            <a:avLst/>
          </a:prstGeom>
          <a:noFill/>
          <a:ln w="19050" cap="flat" cmpd="sng">
            <a:solidFill>
              <a:schemeClr val="dk2"/>
            </a:solidFill>
            <a:prstDash val="solid"/>
            <a:round/>
            <a:headEnd type="none" w="lg" len="lg"/>
            <a:tailEnd type="triangle" w="lg" len="lg"/>
          </a:ln>
        </p:spPr>
      </p:cxnSp>
      <p:sp>
        <p:nvSpPr>
          <p:cNvPr id="80" name="Shape 80"/>
          <p:cNvSpPr txBox="1"/>
          <p:nvPr/>
        </p:nvSpPr>
        <p:spPr>
          <a:xfrm>
            <a:off x="0" y="1013200"/>
            <a:ext cx="1423500" cy="161400"/>
          </a:xfrm>
          <a:prstGeom prst="rect">
            <a:avLst/>
          </a:prstGeom>
          <a:noFill/>
          <a:ln>
            <a:noFill/>
          </a:ln>
        </p:spPr>
        <p:txBody>
          <a:bodyPr lIns="91425" tIns="91425" rIns="91425" bIns="91425" anchor="t" anchorCtr="0">
            <a:noAutofit/>
          </a:bodyPr>
          <a:lstStyle/>
          <a:p>
            <a:pPr>
              <a:spcBef>
                <a:spcPts val="0"/>
              </a:spcBef>
              <a:buNone/>
            </a:pPr>
            <a:r>
              <a:rPr lang="en" sz="1200">
                <a:solidFill>
                  <a:srgbClr val="FF0000"/>
                </a:solidFill>
              </a:rPr>
              <a:t>Return to PowerTeacher Start Page</a:t>
            </a:r>
          </a:p>
        </p:txBody>
      </p:sp>
      <p:cxnSp>
        <p:nvCxnSpPr>
          <p:cNvPr id="81" name="Shape 81"/>
          <p:cNvCxnSpPr/>
          <p:nvPr/>
        </p:nvCxnSpPr>
        <p:spPr>
          <a:xfrm flipH="1">
            <a:off x="1289474" y="1288400"/>
            <a:ext cx="417600" cy="1053600"/>
          </a:xfrm>
          <a:prstGeom prst="straightConnector1">
            <a:avLst/>
          </a:prstGeom>
          <a:noFill/>
          <a:ln w="19050" cap="flat" cmpd="sng">
            <a:solidFill>
              <a:schemeClr val="dk2"/>
            </a:solidFill>
            <a:prstDash val="solid"/>
            <a:round/>
            <a:headEnd type="none" w="lg" len="lg"/>
            <a:tailEnd type="triangle" w="lg" len="lg"/>
          </a:ln>
        </p:spPr>
      </p:cxnSp>
      <p:sp>
        <p:nvSpPr>
          <p:cNvPr id="82" name="Shape 82"/>
          <p:cNvSpPr txBox="1"/>
          <p:nvPr/>
        </p:nvSpPr>
        <p:spPr>
          <a:xfrm>
            <a:off x="1650150" y="1051150"/>
            <a:ext cx="930000" cy="85500"/>
          </a:xfrm>
          <a:prstGeom prst="rect">
            <a:avLst/>
          </a:prstGeom>
          <a:noFill/>
          <a:ln>
            <a:noFill/>
          </a:ln>
        </p:spPr>
        <p:txBody>
          <a:bodyPr lIns="91425" tIns="91425" rIns="91425" bIns="91425" anchor="t" anchorCtr="0">
            <a:noAutofit/>
          </a:bodyPr>
          <a:lstStyle/>
          <a:p>
            <a:pPr>
              <a:spcBef>
                <a:spcPts val="0"/>
              </a:spcBef>
              <a:buNone/>
            </a:pPr>
            <a:r>
              <a:rPr lang="en" sz="1200">
                <a:solidFill>
                  <a:srgbClr val="FF0000"/>
                </a:solidFill>
              </a:rPr>
              <a:t>Navigation Toolbar</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Taking Attendance</a:t>
            </a:r>
          </a:p>
        </p:txBody>
      </p:sp>
      <p:sp>
        <p:nvSpPr>
          <p:cNvPr id="88" name="Shape 88"/>
          <p:cNvSpPr txBox="1">
            <a:spLocks noGrp="1"/>
          </p:cNvSpPr>
          <p:nvPr>
            <p:ph type="body" idx="1"/>
          </p:nvPr>
        </p:nvSpPr>
        <p:spPr>
          <a:xfrm>
            <a:off x="457200" y="1200150"/>
            <a:ext cx="4049399" cy="3725699"/>
          </a:xfrm>
          <a:prstGeom prst="rect">
            <a:avLst/>
          </a:prstGeom>
        </p:spPr>
        <p:txBody>
          <a:bodyPr lIns="91425" tIns="91425" rIns="91425" bIns="91425" anchor="t" anchorCtr="0">
            <a:noAutofit/>
          </a:bodyPr>
          <a:lstStyle/>
          <a:p>
            <a:pPr rtl="0">
              <a:spcBef>
                <a:spcPts val="0"/>
              </a:spcBef>
              <a:buNone/>
            </a:pPr>
            <a:r>
              <a:rPr lang="en" sz="1600"/>
              <a:t>An Attendance indicator icon appears next to each class. The color of the dot indicates whether or not you have taken attendance for that class.</a:t>
            </a:r>
          </a:p>
          <a:p>
            <a:pPr marL="457200" lvl="0" indent="-330200" rtl="0">
              <a:spcBef>
                <a:spcPts val="0"/>
              </a:spcBef>
              <a:buClr>
                <a:schemeClr val="dk1"/>
              </a:buClr>
              <a:buSzPct val="100000"/>
              <a:buFont typeface="Arial"/>
              <a:buAutoNum type="arabicPeriod"/>
            </a:pPr>
            <a:r>
              <a:rPr lang="en" sz="1600"/>
              <a:t>Click the chair icon next to the class for which you want to take attendance.</a:t>
            </a:r>
          </a:p>
          <a:p>
            <a:pPr marL="457200" lvl="0" indent="-330200" rtl="0">
              <a:spcBef>
                <a:spcPts val="0"/>
              </a:spcBef>
              <a:buClr>
                <a:schemeClr val="dk1"/>
              </a:buClr>
              <a:buSzPct val="100000"/>
              <a:buFont typeface="Arial"/>
              <a:buAutoNum type="arabicPeriod"/>
            </a:pPr>
            <a:r>
              <a:rPr lang="en" sz="1600"/>
              <a:t>Choose the appropriate attendance code from the </a:t>
            </a:r>
            <a:r>
              <a:rPr lang="en" sz="1600">
                <a:solidFill>
                  <a:srgbClr val="FF0000"/>
                </a:solidFill>
              </a:rPr>
              <a:t>Current attendance code</a:t>
            </a:r>
            <a:r>
              <a:rPr lang="en" sz="1600"/>
              <a:t> drop-down menu.</a:t>
            </a:r>
          </a:p>
          <a:p>
            <a:pPr marL="457200" lvl="0" indent="-330200" rtl="0">
              <a:spcBef>
                <a:spcPts val="0"/>
              </a:spcBef>
              <a:buClr>
                <a:schemeClr val="dk1"/>
              </a:buClr>
              <a:buSzPct val="100000"/>
              <a:buFont typeface="Arial"/>
              <a:buAutoNum type="arabicPeriod"/>
            </a:pPr>
            <a:r>
              <a:rPr lang="en" sz="1600"/>
              <a:t>Click the cell next to each student who is absent or tardy to insert the code you chose from the drop-down menu.</a:t>
            </a:r>
          </a:p>
          <a:p>
            <a:pPr marL="457200" lvl="0" indent="-330200">
              <a:spcBef>
                <a:spcPts val="0"/>
              </a:spcBef>
              <a:buClr>
                <a:schemeClr val="dk1"/>
              </a:buClr>
              <a:buSzPct val="100000"/>
              <a:buFont typeface="Arial"/>
              <a:buAutoNum type="arabicPeriod"/>
            </a:pPr>
            <a:r>
              <a:rPr lang="en" sz="1600"/>
              <a:t>Click </a:t>
            </a:r>
            <a:r>
              <a:rPr lang="en" sz="1600">
                <a:solidFill>
                  <a:srgbClr val="FF0000"/>
                </a:solidFill>
              </a:rPr>
              <a:t>Submit</a:t>
            </a:r>
          </a:p>
        </p:txBody>
      </p:sp>
      <p:pic>
        <p:nvPicPr>
          <p:cNvPr id="89" name="Shape 89"/>
          <p:cNvPicPr preferRelativeResize="0"/>
          <p:nvPr/>
        </p:nvPicPr>
        <p:blipFill>
          <a:blip r:embed="rId3">
            <a:alphaModFix/>
          </a:blip>
          <a:stretch>
            <a:fillRect/>
          </a:stretch>
        </p:blipFill>
        <p:spPr>
          <a:xfrm>
            <a:off x="4620475" y="1465850"/>
            <a:ext cx="4270400" cy="2852399"/>
          </a:xfrm>
          <a:prstGeom prst="rect">
            <a:avLst/>
          </a:prstGeom>
          <a:noFill/>
          <a:ln>
            <a:noFill/>
          </a:ln>
        </p:spPr>
      </p:pic>
      <p:sp>
        <p:nvSpPr>
          <p:cNvPr id="90" name="Shape 90"/>
          <p:cNvSpPr txBox="1"/>
          <p:nvPr/>
        </p:nvSpPr>
        <p:spPr>
          <a:xfrm>
            <a:off x="4791250" y="4372575"/>
            <a:ext cx="3833999" cy="457200"/>
          </a:xfrm>
          <a:prstGeom prst="rect">
            <a:avLst/>
          </a:prstGeom>
          <a:noFill/>
          <a:ln>
            <a:noFill/>
          </a:ln>
        </p:spPr>
        <p:txBody>
          <a:bodyPr lIns="91425" tIns="91425" rIns="91425" bIns="91425" anchor="t" anchorCtr="0">
            <a:noAutofit/>
          </a:bodyPr>
          <a:lstStyle/>
          <a:p>
            <a:pPr>
              <a:spcBef>
                <a:spcPts val="0"/>
              </a:spcBef>
              <a:buNone/>
            </a:pPr>
            <a:r>
              <a:rPr lang="en">
                <a:solidFill>
                  <a:srgbClr val="FF0000"/>
                </a:solidFill>
              </a:rPr>
              <a:t>Note: Attendance may also be taken by using the Multi-day and Seating Chart icons</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Accessing Student Information</a:t>
            </a:r>
          </a:p>
        </p:txBody>
      </p:sp>
      <p:sp>
        <p:nvSpPr>
          <p:cNvPr id="96" name="Shape 96"/>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marL="457200" lvl="0" indent="-330200">
              <a:spcBef>
                <a:spcPts val="0"/>
              </a:spcBef>
              <a:buClr>
                <a:schemeClr val="dk1"/>
              </a:buClr>
              <a:buSzPct val="100000"/>
              <a:buFont typeface="Arial"/>
              <a:buAutoNum type="arabicPeriod"/>
            </a:pPr>
            <a:r>
              <a:rPr lang="en" sz="1600"/>
              <a:t>Click the </a:t>
            </a:r>
            <a:r>
              <a:rPr lang="en" sz="1600">
                <a:solidFill>
                  <a:srgbClr val="FF0000"/>
                </a:solidFill>
              </a:rPr>
              <a:t>backpack ico</a:t>
            </a:r>
            <a:r>
              <a:rPr lang="en" sz="1600"/>
              <a:t>n next to the class you want to view.</a:t>
            </a:r>
          </a:p>
        </p:txBody>
      </p:sp>
      <p:sp>
        <p:nvSpPr>
          <p:cNvPr id="97" name="Shape 97"/>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marL="457200" lvl="0" indent="-330200" rtl="0">
              <a:spcBef>
                <a:spcPts val="0"/>
              </a:spcBef>
              <a:buClr>
                <a:schemeClr val="dk1"/>
              </a:buClr>
              <a:buSzPct val="100000"/>
              <a:buFont typeface="Arial"/>
              <a:buAutoNum type="arabicPeriod" startAt="2"/>
            </a:pPr>
            <a:r>
              <a:rPr lang="en" sz="1600"/>
              <a:t>Click the student’s name.</a:t>
            </a:r>
          </a:p>
          <a:p>
            <a:pPr marL="457200" lvl="0" indent="-330200" rtl="0">
              <a:spcBef>
                <a:spcPts val="0"/>
              </a:spcBef>
              <a:buClr>
                <a:schemeClr val="dk1"/>
              </a:buClr>
              <a:buSzPct val="100000"/>
              <a:buFont typeface="Arial"/>
              <a:buAutoNum type="arabicPeriod" startAt="3"/>
            </a:pPr>
            <a:r>
              <a:rPr lang="en" sz="1600"/>
              <a:t>Choose a student page to access from the </a:t>
            </a:r>
            <a:r>
              <a:rPr lang="en" sz="1600">
                <a:solidFill>
                  <a:srgbClr val="FF0000"/>
                </a:solidFill>
              </a:rPr>
              <a:t>Select Screens </a:t>
            </a:r>
            <a:r>
              <a:rPr lang="en" sz="1600">
                <a:solidFill>
                  <a:srgbClr val="000000"/>
                </a:solidFill>
              </a:rPr>
              <a:t>drop-down menu on the left side of your screen.</a:t>
            </a:r>
          </a:p>
          <a:p>
            <a:pPr marL="457200" lvl="0" indent="-330200" rtl="0">
              <a:spcBef>
                <a:spcPts val="0"/>
              </a:spcBef>
              <a:buClr>
                <a:srgbClr val="000000"/>
              </a:buClr>
              <a:buSzPct val="100000"/>
              <a:buFont typeface="Arial"/>
              <a:buAutoNum type="arabicPeriod" startAt="3"/>
            </a:pPr>
            <a:r>
              <a:rPr lang="en" sz="1600">
                <a:solidFill>
                  <a:srgbClr val="000000"/>
                </a:solidFill>
              </a:rPr>
              <a:t>Select the student screen you want to             view. </a:t>
            </a:r>
          </a:p>
          <a:p>
            <a:pPr rtl="0">
              <a:spcBef>
                <a:spcPts val="0"/>
              </a:spcBef>
              <a:buNone/>
            </a:pPr>
            <a:endParaRPr sz="1600">
              <a:solidFill>
                <a:srgbClr val="000000"/>
              </a:solidFill>
            </a:endParaRPr>
          </a:p>
          <a:p>
            <a:pPr rtl="0">
              <a:spcBef>
                <a:spcPts val="0"/>
              </a:spcBef>
              <a:buNone/>
            </a:pPr>
            <a:endParaRPr sz="1600">
              <a:solidFill>
                <a:srgbClr val="000000"/>
              </a:solidFill>
            </a:endParaRPr>
          </a:p>
          <a:p>
            <a:pPr lvl="0">
              <a:spcBef>
                <a:spcPts val="0"/>
              </a:spcBef>
              <a:buNone/>
            </a:pPr>
            <a:r>
              <a:rPr lang="en" sz="1600"/>
              <a:t> 	</a:t>
            </a:r>
          </a:p>
        </p:txBody>
      </p:sp>
      <p:pic>
        <p:nvPicPr>
          <p:cNvPr id="98" name="Shape 98"/>
          <p:cNvPicPr preferRelativeResize="0"/>
          <p:nvPr/>
        </p:nvPicPr>
        <p:blipFill>
          <a:blip r:embed="rId3">
            <a:alphaModFix/>
          </a:blip>
          <a:stretch>
            <a:fillRect/>
          </a:stretch>
        </p:blipFill>
        <p:spPr>
          <a:xfrm>
            <a:off x="356162" y="2088350"/>
            <a:ext cx="4196574" cy="2524125"/>
          </a:xfrm>
          <a:prstGeom prst="rect">
            <a:avLst/>
          </a:prstGeom>
          <a:noFill/>
          <a:ln>
            <a:noFill/>
          </a:ln>
        </p:spPr>
      </p:pic>
      <p:cxnSp>
        <p:nvCxnSpPr>
          <p:cNvPr id="99" name="Shape 99"/>
          <p:cNvCxnSpPr/>
          <p:nvPr/>
        </p:nvCxnSpPr>
        <p:spPr>
          <a:xfrm>
            <a:off x="2437775" y="1525650"/>
            <a:ext cx="1309500" cy="1499399"/>
          </a:xfrm>
          <a:prstGeom prst="straightConnector1">
            <a:avLst/>
          </a:prstGeom>
          <a:noFill/>
          <a:ln w="19050" cap="flat" cmpd="sng">
            <a:solidFill>
              <a:schemeClr val="dk2"/>
            </a:solidFill>
            <a:prstDash val="solid"/>
            <a:round/>
            <a:headEnd type="none" w="lg" len="lg"/>
            <a:tailEnd type="triangle" w="lg" len="lg"/>
          </a:ln>
        </p:spPr>
      </p:cxnSp>
      <p:pic>
        <p:nvPicPr>
          <p:cNvPr id="100" name="Shape 100"/>
          <p:cNvPicPr preferRelativeResize="0"/>
          <p:nvPr/>
        </p:nvPicPr>
        <p:blipFill>
          <a:blip r:embed="rId4">
            <a:alphaModFix/>
          </a:blip>
          <a:stretch>
            <a:fillRect/>
          </a:stretch>
        </p:blipFill>
        <p:spPr>
          <a:xfrm>
            <a:off x="4730250" y="2826461"/>
            <a:ext cx="4196574" cy="2099388"/>
          </a:xfrm>
          <a:prstGeom prst="rect">
            <a:avLst/>
          </a:prstGeom>
          <a:noFill/>
          <a:ln>
            <a:noFill/>
          </a:ln>
        </p:spPr>
      </p:pic>
      <p:cxnSp>
        <p:nvCxnSpPr>
          <p:cNvPr id="101" name="Shape 101"/>
          <p:cNvCxnSpPr/>
          <p:nvPr/>
        </p:nvCxnSpPr>
        <p:spPr>
          <a:xfrm>
            <a:off x="5261375" y="1518400"/>
            <a:ext cx="4500" cy="2389200"/>
          </a:xfrm>
          <a:prstGeom prst="straightConnector1">
            <a:avLst/>
          </a:prstGeom>
          <a:noFill/>
          <a:ln w="19050" cap="flat" cmpd="sng">
            <a:solidFill>
              <a:schemeClr val="dk2"/>
            </a:solidFill>
            <a:prstDash val="solid"/>
            <a:round/>
            <a:headEnd type="none" w="lg" len="lg"/>
            <a:tailEnd type="triangle" w="lg" len="lg"/>
          </a:ln>
        </p:spPr>
      </p:cxnSp>
      <p:cxnSp>
        <p:nvCxnSpPr>
          <p:cNvPr id="102" name="Shape 102"/>
          <p:cNvCxnSpPr/>
          <p:nvPr/>
        </p:nvCxnSpPr>
        <p:spPr>
          <a:xfrm>
            <a:off x="6945475" y="1981175"/>
            <a:ext cx="1015499" cy="1442400"/>
          </a:xfrm>
          <a:prstGeom prst="straightConnector1">
            <a:avLst/>
          </a:prstGeom>
          <a:noFill/>
          <a:ln w="19050" cap="flat" cmpd="sng">
            <a:solidFill>
              <a:schemeClr val="dk2"/>
            </a:solidFill>
            <a:prstDash val="solid"/>
            <a:round/>
            <a:headEnd type="none" w="lg" len="lg"/>
            <a:tailEnd type="triangle" w="lg" len="lg"/>
          </a:ln>
        </p:spPr>
      </p:cxnSp>
      <p:cxnSp>
        <p:nvCxnSpPr>
          <p:cNvPr id="103" name="Shape 103"/>
          <p:cNvCxnSpPr/>
          <p:nvPr/>
        </p:nvCxnSpPr>
        <p:spPr>
          <a:xfrm>
            <a:off x="6765150" y="2503100"/>
            <a:ext cx="986999" cy="1556400"/>
          </a:xfrm>
          <a:prstGeom prst="straightConnector1">
            <a:avLst/>
          </a:prstGeom>
          <a:noFill/>
          <a:ln w="19050" cap="flat" cmpd="sng">
            <a:solidFill>
              <a:schemeClr val="dk2"/>
            </a:solidFill>
            <a:prstDash val="solid"/>
            <a:round/>
            <a:headEnd type="none" w="lg" len="lg"/>
            <a:tailEnd type="triangle" w="lg" len="lg"/>
          </a:ln>
        </p:spPr>
      </p:cxn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Printing School Reports</a:t>
            </a:r>
          </a:p>
        </p:txBody>
      </p:sp>
      <p:sp>
        <p:nvSpPr>
          <p:cNvPr id="109" name="Shape 109"/>
          <p:cNvSpPr txBox="1">
            <a:spLocks noGrp="1"/>
          </p:cNvSpPr>
          <p:nvPr>
            <p:ph type="body" idx="1"/>
          </p:nvPr>
        </p:nvSpPr>
        <p:spPr>
          <a:xfrm>
            <a:off x="4692273" y="1200150"/>
            <a:ext cx="3994500" cy="37256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AutoNum type="arabicPeriod"/>
            </a:pPr>
            <a:r>
              <a:rPr lang="en" sz="1800"/>
              <a:t>Click the printer icon next to the class for which you want to print a report.</a:t>
            </a:r>
          </a:p>
          <a:p>
            <a:pPr marL="457200" lvl="0" indent="-342900" rtl="0">
              <a:spcBef>
                <a:spcPts val="0"/>
              </a:spcBef>
              <a:buClr>
                <a:schemeClr val="dk1"/>
              </a:buClr>
              <a:buSzPct val="100000"/>
              <a:buFont typeface="Arial"/>
              <a:buAutoNum type="arabicPeriod"/>
            </a:pPr>
            <a:r>
              <a:rPr lang="en" sz="1800"/>
              <a:t>Choose the report from the </a:t>
            </a:r>
            <a:r>
              <a:rPr lang="en" sz="1800">
                <a:solidFill>
                  <a:srgbClr val="FF0000"/>
                </a:solidFill>
              </a:rPr>
              <a:t>Which report would like to print </a:t>
            </a:r>
            <a:r>
              <a:rPr lang="en" sz="1800">
                <a:solidFill>
                  <a:srgbClr val="000000"/>
                </a:solidFill>
              </a:rPr>
              <a:t>from the drop-down menu.</a:t>
            </a:r>
          </a:p>
          <a:p>
            <a:pPr marL="457200" lvl="0" indent="-342900" rtl="0">
              <a:spcBef>
                <a:spcPts val="0"/>
              </a:spcBef>
              <a:buClr>
                <a:srgbClr val="000000"/>
              </a:buClr>
              <a:buSzPct val="100000"/>
              <a:buFont typeface="Arial"/>
              <a:buAutoNum type="arabicPeriod"/>
            </a:pPr>
            <a:r>
              <a:rPr lang="en" sz="1800">
                <a:solidFill>
                  <a:srgbClr val="000000"/>
                </a:solidFill>
              </a:rPr>
              <a:t>Choose the watermark text (optional).</a:t>
            </a:r>
          </a:p>
          <a:p>
            <a:pPr marL="457200" lvl="0" indent="-342900" rtl="0">
              <a:spcBef>
                <a:spcPts val="0"/>
              </a:spcBef>
              <a:buClr>
                <a:srgbClr val="000000"/>
              </a:buClr>
              <a:buSzPct val="100000"/>
              <a:buFont typeface="Arial"/>
              <a:buAutoNum type="arabicPeriod"/>
            </a:pPr>
            <a:r>
              <a:rPr lang="en" sz="1800">
                <a:solidFill>
                  <a:srgbClr val="000000"/>
                </a:solidFill>
              </a:rPr>
              <a:t>Choose when you want PowerSchool to prepare your report.</a:t>
            </a:r>
          </a:p>
          <a:p>
            <a:pPr marL="457200" lvl="0" indent="-342900">
              <a:spcBef>
                <a:spcPts val="0"/>
              </a:spcBef>
              <a:buClr>
                <a:srgbClr val="000000"/>
              </a:buClr>
              <a:buSzPct val="100000"/>
              <a:buFont typeface="Arial"/>
              <a:buAutoNum type="arabicPeriod"/>
            </a:pPr>
            <a:r>
              <a:rPr lang="en" sz="1800">
                <a:solidFill>
                  <a:srgbClr val="000000"/>
                </a:solidFill>
              </a:rPr>
              <a:t>Click </a:t>
            </a:r>
            <a:r>
              <a:rPr lang="en" sz="1800">
                <a:solidFill>
                  <a:srgbClr val="FF0000"/>
                </a:solidFill>
              </a:rPr>
              <a:t>Submit</a:t>
            </a:r>
            <a:r>
              <a:rPr lang="en" sz="1800">
                <a:solidFill>
                  <a:srgbClr val="000000"/>
                </a:solidFill>
              </a:rPr>
              <a:t>.</a:t>
            </a:r>
          </a:p>
        </p:txBody>
      </p:sp>
      <p:pic>
        <p:nvPicPr>
          <p:cNvPr id="110" name="Shape 110"/>
          <p:cNvPicPr preferRelativeResize="0"/>
          <p:nvPr/>
        </p:nvPicPr>
        <p:blipFill>
          <a:blip r:embed="rId3">
            <a:alphaModFix/>
          </a:blip>
          <a:stretch>
            <a:fillRect/>
          </a:stretch>
        </p:blipFill>
        <p:spPr>
          <a:xfrm>
            <a:off x="321550" y="1335850"/>
            <a:ext cx="4260949" cy="3384500"/>
          </a:xfrm>
          <a:prstGeom prst="rect">
            <a:avLst/>
          </a:prstGeom>
          <a:noFill/>
          <a:ln>
            <a:noFill/>
          </a:ln>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2345</Words>
  <Application>Microsoft Macintosh PowerPoint</Application>
  <PresentationFormat>On-screen Show (16:9)</PresentationFormat>
  <Paragraphs>276</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swiss</vt:lpstr>
      <vt:lpstr>Introduction To </vt:lpstr>
      <vt:lpstr>Agenda  </vt:lpstr>
      <vt:lpstr>PowerPoint Presentation</vt:lpstr>
      <vt:lpstr>Logging In to PowerTeacher</vt:lpstr>
      <vt:lpstr>Navigating Your Start Page</vt:lpstr>
      <vt:lpstr>PowerTeacher Start Page</vt:lpstr>
      <vt:lpstr>Taking Attendance</vt:lpstr>
      <vt:lpstr>Accessing Student Information</vt:lpstr>
      <vt:lpstr>Printing School Reports</vt:lpstr>
      <vt:lpstr>Change Password</vt:lpstr>
      <vt:lpstr>Power Teacher-Staff Directory</vt:lpstr>
      <vt:lpstr>PowerTeacher Gradebook</vt:lpstr>
      <vt:lpstr>How to Launch Gradebook</vt:lpstr>
      <vt:lpstr>Gradebook Home Screen Tour</vt:lpstr>
      <vt:lpstr>Gradebook Tabs</vt:lpstr>
      <vt:lpstr>Defining Categories</vt:lpstr>
      <vt:lpstr>Defining Categories (cont.)</vt:lpstr>
      <vt:lpstr>Reporting Term Setup</vt:lpstr>
      <vt:lpstr>Reporting Term Setup - 18 Week Courses</vt:lpstr>
      <vt:lpstr>Reporting Term Setup - 18 Week Courses (English III and IV Only)</vt:lpstr>
      <vt:lpstr>Reporting Term Setup - 18 Week Courses (Spanish I and French I Only)</vt:lpstr>
      <vt:lpstr>Reporting Term Setup - 36 Week Courses</vt:lpstr>
      <vt:lpstr>Reporting Term Setup - 36 Week Courses (English III and IV Only)</vt:lpstr>
      <vt:lpstr>Reporting Term Setup - 36 Week Courses (Spanish I and French I only)</vt:lpstr>
      <vt:lpstr>Copying Final Grade Set-Up</vt:lpstr>
      <vt:lpstr>Assignments</vt:lpstr>
      <vt:lpstr>Creating An Assignment</vt:lpstr>
      <vt:lpstr>Copying An Assignment</vt:lpstr>
      <vt:lpstr>Entering Scores </vt:lpstr>
      <vt:lpstr>Entering Scores Individually</vt:lpstr>
      <vt:lpstr>Entering Scores Using Fill-Scores</vt:lpstr>
      <vt:lpstr>Using the Score Inspector</vt:lpstr>
      <vt:lpstr>Using the Score Inspector (cont.)</vt:lpstr>
      <vt:lpstr>Printing Reports</vt:lpstr>
      <vt:lpstr>Types of Reports</vt:lpstr>
      <vt:lpstr>Types of Reports (cont.)</vt:lpstr>
      <vt:lpstr>Additional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c:title>
  <cp:lastModifiedBy>Kim Williamson</cp:lastModifiedBy>
  <cp:revision>1</cp:revision>
  <dcterms:modified xsi:type="dcterms:W3CDTF">2015-07-09T19:01:31Z</dcterms:modified>
</cp:coreProperties>
</file>